
<file path=[Content_Types].xml><?xml version="1.0" encoding="utf-8"?>
<Types xmlns="http://schemas.openxmlformats.org/package/2006/content-types">
  <Default ContentType="application/x-fontdata" Extension="fntdata"/>
  <Default ContentType="image/jpeg" Extension="jpeg"/>
  <Default ContentType="video/mp4" Extension="mp4"/>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Garet Bold" charset="1" panose="00000000000000000000"/>
      <p:regular r:id="rId17"/>
    </p:embeddedFont>
    <p:embeddedFont>
      <p:font typeface="Garet" charset="1" panose="0000000000000000000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VAEwp8FXcLM.mp4>
</file>

<file path=ppt/media/image1.jpeg>
</file>

<file path=ppt/media/image2.png>
</file>

<file path=ppt/media/image3.svg>
</file>

<file path=ppt/media/image4.png>
</file>

<file path=ppt/media/image5.svg>
</file>

<file path=ppt/media/image6.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VAEwp8FXcLM.mp4" Type="http://schemas.openxmlformats.org/officeDocument/2006/relationships/video"/><Relationship Id="rId4" Target="../media/VAEwp8FXcLM.mp4" Type="http://schemas.microsoft.com/office/2007/relationships/media"/><Relationship Id="rId5" Target="../media/image2.png" Type="http://schemas.openxmlformats.org/officeDocument/2006/relationships/image"/><Relationship Id="rId6" Target="../media/image3.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https://www.cloudcomputing.id/pengetahuan-dasar/apa-itu-deep-learning" TargetMode="External" Type="http://schemas.openxmlformats.org/officeDocument/2006/relationships/hyperlink"/><Relationship Id="rId5" Target="https://blog.algorit.ma/sejarah-machine-learning/" TargetMode="External" Type="http://schemas.openxmlformats.org/officeDocument/2006/relationships/hyperlink"/></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media/image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a:hlinkClick action="ppaction://media"/>
          </p:cNvPr>
          <p:cNvPicPr>
            <a:picLocks noChangeAspect="true"/>
          </p:cNvPicPr>
          <p:nvPr>
            <a:videoFile r:link="rId3"/>
            <p:extLst>
              <p:ext uri="{DAA4B4D4-6D71-4841-9C94-3DE7FCFB9230}">
                <p14:media xmlns:p14="http://schemas.microsoft.com/office/powerpoint/2010/main" r:embed="rId4"/>
              </p:ext>
            </p:extLst>
          </p:nvPr>
        </p:nvPicPr>
        <p:blipFill>
          <a:blip r:embed="rId2"/>
          <a:srcRect l="0" t="657" r="0" b="657"/>
          <a:stretch>
            <a:fillRect/>
          </a:stretch>
        </p:blipFill>
        <p:spPr>
          <a:xfrm flipH="false" flipV="false">
            <a:off x="0" y="0"/>
            <a:ext cx="18288000" cy="10287000"/>
          </a:xfrm>
          <a:prstGeom prst="rect">
            <a:avLst/>
          </a:prstGeom>
        </p:spPr>
      </p:pic>
      <p:sp>
        <p:nvSpPr>
          <p:cNvPr name="Freeform 3" id="3"/>
          <p:cNvSpPr/>
          <p:nvPr/>
        </p:nvSpPr>
        <p:spPr>
          <a:xfrm flipH="false" flipV="false" rot="0">
            <a:off x="1262444" y="7214656"/>
            <a:ext cx="1432516" cy="442778"/>
          </a:xfrm>
          <a:custGeom>
            <a:avLst/>
            <a:gdLst/>
            <a:ahLst/>
            <a:cxnLst/>
            <a:rect r="r" b="b" t="t" l="l"/>
            <a:pathLst>
              <a:path h="442778" w="1432516">
                <a:moveTo>
                  <a:pt x="0" y="0"/>
                </a:moveTo>
                <a:lnTo>
                  <a:pt x="1432516" y="0"/>
                </a:lnTo>
                <a:lnTo>
                  <a:pt x="1432516" y="442778"/>
                </a:lnTo>
                <a:lnTo>
                  <a:pt x="0" y="4427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4" id="4"/>
          <p:cNvSpPr txBox="true"/>
          <p:nvPr/>
        </p:nvSpPr>
        <p:spPr>
          <a:xfrm rot="0">
            <a:off x="1028700" y="2005305"/>
            <a:ext cx="6363630" cy="4592778"/>
          </a:xfrm>
          <a:prstGeom prst="rect">
            <a:avLst/>
          </a:prstGeom>
        </p:spPr>
        <p:txBody>
          <a:bodyPr anchor="t" rtlCol="false" tIns="0" lIns="0" bIns="0" rIns="0">
            <a:spAutoFit/>
          </a:bodyPr>
          <a:lstStyle/>
          <a:p>
            <a:pPr algn="l">
              <a:lnSpc>
                <a:spcPts val="7280"/>
              </a:lnSpc>
            </a:pPr>
            <a:r>
              <a:rPr lang="en-US" sz="5829" b="true">
                <a:solidFill>
                  <a:srgbClr val="FFFFFF"/>
                </a:solidFill>
                <a:latin typeface="Garet Bold"/>
                <a:ea typeface="Garet Bold"/>
                <a:cs typeface="Garet Bold"/>
                <a:sym typeface="Garet Bold"/>
              </a:rPr>
              <a:t>Artificial Intelligence, Machine</a:t>
            </a:r>
          </a:p>
          <a:p>
            <a:pPr algn="l">
              <a:lnSpc>
                <a:spcPts val="7280"/>
              </a:lnSpc>
            </a:pPr>
            <a:r>
              <a:rPr lang="en-US" b="true" sz="5829">
                <a:solidFill>
                  <a:srgbClr val="FFFFFF"/>
                </a:solidFill>
                <a:latin typeface="Garet Bold"/>
                <a:ea typeface="Garet Bold"/>
                <a:cs typeface="Garet Bold"/>
                <a:sym typeface="Garet Bold"/>
              </a:rPr>
              <a:t>Learning, dan Deep Learning</a:t>
            </a:r>
          </a:p>
        </p:txBody>
      </p:sp>
    </p:spTree>
  </p:cSld>
  <p:clrMapOvr>
    <a:masterClrMapping/>
  </p:clrMapOvr>
  <p:timing>
    <p:tnLst>
      <p:par>
        <p:cTn dur="indefinite" restart="never" nodeType="tmRoot">
          <p:childTnLst>
            <p:video>
              <p:cMediaNode vol="100000">
                <p:cTn fill="hold" display="false">
                  <p:stCondLst>
                    <p:cond delay="indefinite"/>
                  </p:stCondLst>
                </p:cTn>
                <p:tgtEl>
                  <p:spTgt spid="2"/>
                </p:tgtEl>
              </p:cMediaNode>
            </p:video>
          </p:childTnLst>
        </p:cTn>
      </p:par>
    </p:tnLst>
  </p:timing>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84686">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662827" y="2376613"/>
            <a:ext cx="16962346" cy="6881687"/>
          </a:xfrm>
          <a:prstGeom prst="rect">
            <a:avLst/>
          </a:prstGeom>
        </p:spPr>
        <p:txBody>
          <a:bodyPr anchor="t" rtlCol="false" tIns="0" lIns="0" bIns="0" rIns="0">
            <a:spAutoFit/>
          </a:bodyPr>
          <a:lstStyle/>
          <a:p>
            <a:pPr algn="l">
              <a:lnSpc>
                <a:spcPts val="4994"/>
              </a:lnSpc>
            </a:pPr>
            <a:r>
              <a:rPr lang="en-US" sz="3567" b="true">
                <a:solidFill>
                  <a:srgbClr val="FFFFFF"/>
                </a:solidFill>
                <a:latin typeface="Garet Bold"/>
                <a:ea typeface="Garet Bold"/>
                <a:cs typeface="Garet Bold"/>
                <a:sym typeface="Garet Bold"/>
              </a:rPr>
              <a:t>CloudComputing.id. (n.d.). Apa itu deep learning? CloudComputing.id. Retrieved from </a:t>
            </a:r>
            <a:r>
              <a:rPr lang="en-US" sz="3567" u="sng">
                <a:solidFill>
                  <a:srgbClr val="FFFFFF"/>
                </a:solidFill>
                <a:latin typeface="Garet"/>
                <a:ea typeface="Garet"/>
                <a:cs typeface="Garet"/>
                <a:sym typeface="Garet"/>
                <a:hlinkClick r:id="rId4" tooltip="https://www.cloudcomputing.id/pengetahuan-dasar/apa-itu-deep-learning"/>
              </a:rPr>
              <a:t>https://www.cloudcomputing.id/pengetahuan-dasar/apa-itu-deep-learning</a:t>
            </a:r>
          </a:p>
          <a:p>
            <a:pPr algn="l">
              <a:lnSpc>
                <a:spcPts val="4994"/>
              </a:lnSpc>
            </a:pPr>
            <a:r>
              <a:rPr lang="en-US" sz="3567" b="true">
                <a:solidFill>
                  <a:srgbClr val="FFFFFF"/>
                </a:solidFill>
                <a:latin typeface="Garet Bold"/>
                <a:ea typeface="Garet Bold"/>
                <a:cs typeface="Garet Bold"/>
                <a:sym typeface="Garet Bold"/>
              </a:rPr>
              <a:t>Algorit.ma. (n.d.). Sejarah machine learning. Retrieved from </a:t>
            </a:r>
            <a:r>
              <a:rPr lang="en-US" b="true" sz="3567" u="sng">
                <a:solidFill>
                  <a:srgbClr val="FFFFFF"/>
                </a:solidFill>
                <a:latin typeface="Garet Bold"/>
                <a:ea typeface="Garet Bold"/>
                <a:cs typeface="Garet Bold"/>
                <a:sym typeface="Garet Bold"/>
                <a:hlinkClick r:id="rId5" tooltip="https://blog.algorit.ma/sejarah-machine-learning/"/>
              </a:rPr>
              <a:t>https://blog.algorit.ma/sejarah-machine-learning/</a:t>
            </a:r>
          </a:p>
          <a:p>
            <a:pPr algn="l">
              <a:lnSpc>
                <a:spcPts val="4994"/>
              </a:lnSpc>
            </a:pPr>
            <a:r>
              <a:rPr lang="en-US" sz="3567" b="true">
                <a:solidFill>
                  <a:srgbClr val="FFFFFF"/>
                </a:solidFill>
                <a:latin typeface="Garet Bold"/>
                <a:ea typeface="Garet Bold"/>
                <a:cs typeface="Garet Bold"/>
                <a:sym typeface="Garet Bold"/>
              </a:rPr>
              <a:t>Penerbit Eureka. </a:t>
            </a:r>
            <a:r>
              <a:rPr lang="en-US" sz="3567" b="true">
                <a:solidFill>
                  <a:srgbClr val="FFFFFF"/>
                </a:solidFill>
                <a:latin typeface="Garet Bold"/>
                <a:ea typeface="Garet Bold"/>
                <a:cs typeface="Garet Bold"/>
                <a:sym typeface="Garet Bold"/>
              </a:rPr>
              <a:t>(n.d.). Artificial intelligence (AI). Retrieved from chrome-extension://efaidnbmnnnibpcajpcglclefindmkaj/https://repository.penerbiteureka.com/media/publications/567027-artificial-intelligence-ai-a351ede6.pdf</a:t>
            </a:r>
          </a:p>
          <a:p>
            <a:pPr algn="l">
              <a:lnSpc>
                <a:spcPts val="4994"/>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19121"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4"/>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84686">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099599" y="3371915"/>
            <a:ext cx="5234487" cy="693767"/>
            <a:chOff x="0" y="0"/>
            <a:chExt cx="1378630" cy="182720"/>
          </a:xfrm>
        </p:grpSpPr>
        <p:sp>
          <p:nvSpPr>
            <p:cNvPr name="Freeform 3" id="3"/>
            <p:cNvSpPr/>
            <p:nvPr/>
          </p:nvSpPr>
          <p:spPr>
            <a:xfrm flipH="false" flipV="false" rot="0">
              <a:off x="0" y="0"/>
              <a:ext cx="1378630" cy="182720"/>
            </a:xfrm>
            <a:custGeom>
              <a:avLst/>
              <a:gdLst/>
              <a:ahLst/>
              <a:cxnLst/>
              <a:rect r="r" b="b" t="t" l="l"/>
              <a:pathLst>
                <a:path h="182720" w="1378630">
                  <a:moveTo>
                    <a:pt x="0" y="0"/>
                  </a:moveTo>
                  <a:lnTo>
                    <a:pt x="1378630" y="0"/>
                  </a:lnTo>
                  <a:lnTo>
                    <a:pt x="1378630" y="182720"/>
                  </a:lnTo>
                  <a:lnTo>
                    <a:pt x="0" y="182720"/>
                  </a:lnTo>
                  <a:close/>
                </a:path>
              </a:pathLst>
            </a:custGeom>
            <a:solidFill>
              <a:srgbClr val="D3E8EE"/>
            </a:solidFill>
          </p:spPr>
        </p:sp>
        <p:sp>
          <p:nvSpPr>
            <p:cNvPr name="TextBox 4" id="4"/>
            <p:cNvSpPr txBox="true"/>
            <p:nvPr/>
          </p:nvSpPr>
          <p:spPr>
            <a:xfrm>
              <a:off x="0" y="-38100"/>
              <a:ext cx="1378630" cy="220820"/>
            </a:xfrm>
            <a:prstGeom prst="rect">
              <a:avLst/>
            </a:prstGeom>
          </p:spPr>
          <p:txBody>
            <a:bodyPr anchor="ctr" rtlCol="false" tIns="50800" lIns="50800" bIns="50800" rIns="50800"/>
            <a:lstStyle/>
            <a:p>
              <a:pPr algn="ctr">
                <a:lnSpc>
                  <a:spcPts val="2720"/>
                </a:lnSpc>
              </a:pPr>
            </a:p>
          </p:txBody>
        </p:sp>
      </p:grpSp>
      <p:grpSp>
        <p:nvGrpSpPr>
          <p:cNvPr name="Group 5" id="5"/>
          <p:cNvGrpSpPr/>
          <p:nvPr/>
        </p:nvGrpSpPr>
        <p:grpSpPr>
          <a:xfrm rot="0">
            <a:off x="1099599" y="4427632"/>
            <a:ext cx="5234487" cy="4276868"/>
            <a:chOff x="0" y="0"/>
            <a:chExt cx="1378630" cy="1126418"/>
          </a:xfrm>
        </p:grpSpPr>
        <p:sp>
          <p:nvSpPr>
            <p:cNvPr name="Freeform 6" id="6"/>
            <p:cNvSpPr/>
            <p:nvPr/>
          </p:nvSpPr>
          <p:spPr>
            <a:xfrm flipH="false" flipV="false" rot="0">
              <a:off x="0" y="0"/>
              <a:ext cx="1378630" cy="1126418"/>
            </a:xfrm>
            <a:custGeom>
              <a:avLst/>
              <a:gdLst/>
              <a:ahLst/>
              <a:cxnLst/>
              <a:rect r="r" b="b" t="t" l="l"/>
              <a:pathLst>
                <a:path h="1126418" w="1378630">
                  <a:moveTo>
                    <a:pt x="0" y="0"/>
                  </a:moveTo>
                  <a:lnTo>
                    <a:pt x="1378630" y="0"/>
                  </a:lnTo>
                  <a:lnTo>
                    <a:pt x="1378630" y="1126418"/>
                  </a:lnTo>
                  <a:lnTo>
                    <a:pt x="0" y="1126418"/>
                  </a:lnTo>
                  <a:close/>
                </a:path>
              </a:pathLst>
            </a:custGeom>
            <a:solidFill>
              <a:srgbClr val="73969F">
                <a:alpha val="48627"/>
              </a:srgbClr>
            </a:solidFill>
            <a:ln w="38100" cap="sq">
              <a:solidFill>
                <a:srgbClr val="FFFFFF">
                  <a:alpha val="48627"/>
                </a:srgbClr>
              </a:solidFill>
              <a:prstDash val="solid"/>
              <a:miter/>
            </a:ln>
          </p:spPr>
        </p:sp>
        <p:sp>
          <p:nvSpPr>
            <p:cNvPr name="TextBox 7" id="7"/>
            <p:cNvSpPr txBox="true"/>
            <p:nvPr/>
          </p:nvSpPr>
          <p:spPr>
            <a:xfrm>
              <a:off x="0" y="-38100"/>
              <a:ext cx="1378630" cy="1164518"/>
            </a:xfrm>
            <a:prstGeom prst="rect">
              <a:avLst/>
            </a:prstGeom>
          </p:spPr>
          <p:txBody>
            <a:bodyPr anchor="ctr" rtlCol="false" tIns="50800" lIns="50800" bIns="50800" rIns="50800"/>
            <a:lstStyle/>
            <a:p>
              <a:pPr algn="ctr">
                <a:lnSpc>
                  <a:spcPts val="2720"/>
                </a:lnSpc>
              </a:pPr>
            </a:p>
          </p:txBody>
        </p:sp>
      </p:grpSp>
      <p:sp>
        <p:nvSpPr>
          <p:cNvPr name="Freeform 8" id="8"/>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4883799" y="694784"/>
            <a:ext cx="8382947" cy="1005532"/>
          </a:xfrm>
          <a:prstGeom prst="rect">
            <a:avLst/>
          </a:prstGeom>
        </p:spPr>
        <p:txBody>
          <a:bodyPr anchor="t" rtlCol="false" tIns="0" lIns="0" bIns="0" rIns="0">
            <a:spAutoFit/>
          </a:bodyPr>
          <a:lstStyle/>
          <a:p>
            <a:pPr algn="ctr">
              <a:lnSpc>
                <a:spcPts val="8101"/>
              </a:lnSpc>
            </a:pPr>
            <a:r>
              <a:rPr lang="en-US" b="true" sz="5787">
                <a:solidFill>
                  <a:srgbClr val="FFFFFF"/>
                </a:solidFill>
                <a:latin typeface="Garet Bold"/>
                <a:ea typeface="Garet Bold"/>
                <a:cs typeface="Garet Bold"/>
                <a:sym typeface="Garet Bold"/>
              </a:rPr>
              <a:t>Introduction:</a:t>
            </a:r>
          </a:p>
        </p:txBody>
      </p:sp>
      <p:sp>
        <p:nvSpPr>
          <p:cNvPr name="TextBox 11" id="11"/>
          <p:cNvSpPr txBox="true"/>
          <p:nvPr/>
        </p:nvSpPr>
        <p:spPr>
          <a:xfrm rot="0">
            <a:off x="3625569" y="1827583"/>
            <a:ext cx="11121407" cy="1180438"/>
          </a:xfrm>
          <a:prstGeom prst="rect">
            <a:avLst/>
          </a:prstGeom>
        </p:spPr>
        <p:txBody>
          <a:bodyPr anchor="t" rtlCol="false" tIns="0" lIns="0" bIns="0" rIns="0">
            <a:spAutoFit/>
          </a:bodyPr>
          <a:lstStyle/>
          <a:p>
            <a:pPr algn="ctr">
              <a:lnSpc>
                <a:spcPts val="4761"/>
              </a:lnSpc>
            </a:pPr>
            <a:r>
              <a:rPr lang="en-US" sz="3401" b="true">
                <a:solidFill>
                  <a:srgbClr val="FFFFFF"/>
                </a:solidFill>
                <a:latin typeface="Garet Bold"/>
                <a:ea typeface="Garet Bold"/>
                <a:cs typeface="Garet Bold"/>
                <a:sym typeface="Garet Bold"/>
              </a:rPr>
              <a:t>Apa itu Artificial Intelligence, Machine</a:t>
            </a:r>
          </a:p>
          <a:p>
            <a:pPr algn="ctr">
              <a:lnSpc>
                <a:spcPts val="4761"/>
              </a:lnSpc>
            </a:pPr>
            <a:r>
              <a:rPr lang="en-US" b="true" sz="3401">
                <a:solidFill>
                  <a:srgbClr val="FFFFFF"/>
                </a:solidFill>
                <a:latin typeface="Garet Bold"/>
                <a:ea typeface="Garet Bold"/>
                <a:cs typeface="Garet Bold"/>
                <a:sym typeface="Garet Bold"/>
              </a:rPr>
              <a:t>Learning, dan Deep Learning?</a:t>
            </a:r>
          </a:p>
        </p:txBody>
      </p:sp>
      <p:sp>
        <p:nvSpPr>
          <p:cNvPr name="TextBox 12" id="12"/>
          <p:cNvSpPr txBox="true"/>
          <p:nvPr/>
        </p:nvSpPr>
        <p:spPr>
          <a:xfrm rot="0">
            <a:off x="1185973" y="3514896"/>
            <a:ext cx="5061739" cy="363334"/>
          </a:xfrm>
          <a:prstGeom prst="rect">
            <a:avLst/>
          </a:prstGeom>
        </p:spPr>
        <p:txBody>
          <a:bodyPr anchor="t" rtlCol="false" tIns="0" lIns="0" bIns="0" rIns="0">
            <a:spAutoFit/>
          </a:bodyPr>
          <a:lstStyle/>
          <a:p>
            <a:pPr algn="ctr">
              <a:lnSpc>
                <a:spcPts val="3073"/>
              </a:lnSpc>
              <a:spcBef>
                <a:spcPct val="0"/>
              </a:spcBef>
            </a:pPr>
            <a:r>
              <a:rPr lang="en-US" b="true" sz="2195">
                <a:solidFill>
                  <a:srgbClr val="112542"/>
                </a:solidFill>
                <a:latin typeface="Garet Bold"/>
                <a:ea typeface="Garet Bold"/>
                <a:cs typeface="Garet Bold"/>
                <a:sym typeface="Garet Bold"/>
              </a:rPr>
              <a:t>Artificial Intelligence</a:t>
            </a:r>
          </a:p>
        </p:txBody>
      </p:sp>
      <p:sp>
        <p:nvSpPr>
          <p:cNvPr name="TextBox 13" id="13"/>
          <p:cNvSpPr txBox="true"/>
          <p:nvPr/>
        </p:nvSpPr>
        <p:spPr>
          <a:xfrm rot="0">
            <a:off x="1301116" y="4579717"/>
            <a:ext cx="4935974" cy="4052392"/>
          </a:xfrm>
          <a:prstGeom prst="rect">
            <a:avLst/>
          </a:prstGeom>
        </p:spPr>
        <p:txBody>
          <a:bodyPr anchor="t" rtlCol="false" tIns="0" lIns="0" bIns="0" rIns="0">
            <a:spAutoFit/>
          </a:bodyPr>
          <a:lstStyle/>
          <a:p>
            <a:pPr algn="l">
              <a:lnSpc>
                <a:spcPts val="3240"/>
              </a:lnSpc>
            </a:pPr>
            <a:r>
              <a:rPr lang="en-US" sz="1940">
                <a:solidFill>
                  <a:srgbClr val="FFFFFF"/>
                </a:solidFill>
                <a:latin typeface="Garet"/>
                <a:ea typeface="Garet"/>
                <a:cs typeface="Garet"/>
                <a:sym typeface="Garet"/>
              </a:rPr>
              <a:t>cabang ilmu komputer yang mengembangkan sistem dan mesin sehingga mampu melakukan tugas yang biasanya memerlukan kecerdasan manusia. AI melibatkan penggunaan algoritma dan model matematika untuk komputer dan sistem lainnya untuk belajar dari data, mengenali pola, dan membuat keputusan.</a:t>
            </a:r>
          </a:p>
        </p:txBody>
      </p:sp>
      <p:grpSp>
        <p:nvGrpSpPr>
          <p:cNvPr name="Group 14" id="14"/>
          <p:cNvGrpSpPr/>
          <p:nvPr/>
        </p:nvGrpSpPr>
        <p:grpSpPr>
          <a:xfrm rot="0">
            <a:off x="6528928" y="3371915"/>
            <a:ext cx="5234487" cy="693767"/>
            <a:chOff x="0" y="0"/>
            <a:chExt cx="1378630" cy="182720"/>
          </a:xfrm>
        </p:grpSpPr>
        <p:sp>
          <p:nvSpPr>
            <p:cNvPr name="Freeform 15" id="15"/>
            <p:cNvSpPr/>
            <p:nvPr/>
          </p:nvSpPr>
          <p:spPr>
            <a:xfrm flipH="false" flipV="false" rot="0">
              <a:off x="0" y="0"/>
              <a:ext cx="1378630" cy="182720"/>
            </a:xfrm>
            <a:custGeom>
              <a:avLst/>
              <a:gdLst/>
              <a:ahLst/>
              <a:cxnLst/>
              <a:rect r="r" b="b" t="t" l="l"/>
              <a:pathLst>
                <a:path h="182720" w="1378630">
                  <a:moveTo>
                    <a:pt x="0" y="0"/>
                  </a:moveTo>
                  <a:lnTo>
                    <a:pt x="1378630" y="0"/>
                  </a:lnTo>
                  <a:lnTo>
                    <a:pt x="1378630" y="182720"/>
                  </a:lnTo>
                  <a:lnTo>
                    <a:pt x="0" y="182720"/>
                  </a:lnTo>
                  <a:close/>
                </a:path>
              </a:pathLst>
            </a:custGeom>
            <a:solidFill>
              <a:srgbClr val="D3E8EE"/>
            </a:solidFill>
          </p:spPr>
        </p:sp>
        <p:sp>
          <p:nvSpPr>
            <p:cNvPr name="TextBox 16" id="16"/>
            <p:cNvSpPr txBox="true"/>
            <p:nvPr/>
          </p:nvSpPr>
          <p:spPr>
            <a:xfrm>
              <a:off x="0" y="-38100"/>
              <a:ext cx="1378630" cy="220820"/>
            </a:xfrm>
            <a:prstGeom prst="rect">
              <a:avLst/>
            </a:prstGeom>
          </p:spPr>
          <p:txBody>
            <a:bodyPr anchor="ctr" rtlCol="false" tIns="50800" lIns="50800" bIns="50800" rIns="50800"/>
            <a:lstStyle/>
            <a:p>
              <a:pPr algn="ctr">
                <a:lnSpc>
                  <a:spcPts val="2720"/>
                </a:lnSpc>
              </a:pPr>
            </a:p>
          </p:txBody>
        </p:sp>
      </p:grpSp>
      <p:grpSp>
        <p:nvGrpSpPr>
          <p:cNvPr name="Group 17" id="17"/>
          <p:cNvGrpSpPr/>
          <p:nvPr/>
        </p:nvGrpSpPr>
        <p:grpSpPr>
          <a:xfrm rot="0">
            <a:off x="6528928" y="4427632"/>
            <a:ext cx="5234487" cy="4276868"/>
            <a:chOff x="0" y="0"/>
            <a:chExt cx="1378630" cy="1126418"/>
          </a:xfrm>
        </p:grpSpPr>
        <p:sp>
          <p:nvSpPr>
            <p:cNvPr name="Freeform 18" id="18"/>
            <p:cNvSpPr/>
            <p:nvPr/>
          </p:nvSpPr>
          <p:spPr>
            <a:xfrm flipH="false" flipV="false" rot="0">
              <a:off x="0" y="0"/>
              <a:ext cx="1378630" cy="1126418"/>
            </a:xfrm>
            <a:custGeom>
              <a:avLst/>
              <a:gdLst/>
              <a:ahLst/>
              <a:cxnLst/>
              <a:rect r="r" b="b" t="t" l="l"/>
              <a:pathLst>
                <a:path h="1126418" w="1378630">
                  <a:moveTo>
                    <a:pt x="0" y="0"/>
                  </a:moveTo>
                  <a:lnTo>
                    <a:pt x="1378630" y="0"/>
                  </a:lnTo>
                  <a:lnTo>
                    <a:pt x="1378630" y="1126418"/>
                  </a:lnTo>
                  <a:lnTo>
                    <a:pt x="0" y="1126418"/>
                  </a:lnTo>
                  <a:close/>
                </a:path>
              </a:pathLst>
            </a:custGeom>
            <a:solidFill>
              <a:srgbClr val="73969F">
                <a:alpha val="48627"/>
              </a:srgbClr>
            </a:solidFill>
            <a:ln w="38100" cap="sq">
              <a:solidFill>
                <a:srgbClr val="FFFFFF">
                  <a:alpha val="48627"/>
                </a:srgbClr>
              </a:solidFill>
              <a:prstDash val="solid"/>
              <a:miter/>
            </a:ln>
          </p:spPr>
        </p:sp>
        <p:sp>
          <p:nvSpPr>
            <p:cNvPr name="TextBox 19" id="19"/>
            <p:cNvSpPr txBox="true"/>
            <p:nvPr/>
          </p:nvSpPr>
          <p:spPr>
            <a:xfrm>
              <a:off x="0" y="-38100"/>
              <a:ext cx="1378630" cy="1164518"/>
            </a:xfrm>
            <a:prstGeom prst="rect">
              <a:avLst/>
            </a:prstGeom>
          </p:spPr>
          <p:txBody>
            <a:bodyPr anchor="ctr" rtlCol="false" tIns="50800" lIns="50800" bIns="50800" rIns="50800"/>
            <a:lstStyle/>
            <a:p>
              <a:pPr algn="ctr">
                <a:lnSpc>
                  <a:spcPts val="2720"/>
                </a:lnSpc>
              </a:pPr>
            </a:p>
          </p:txBody>
        </p:sp>
      </p:grpSp>
      <p:sp>
        <p:nvSpPr>
          <p:cNvPr name="TextBox 20" id="20"/>
          <p:cNvSpPr txBox="true"/>
          <p:nvPr/>
        </p:nvSpPr>
        <p:spPr>
          <a:xfrm rot="0">
            <a:off x="6615301" y="3514896"/>
            <a:ext cx="5061739" cy="363334"/>
          </a:xfrm>
          <a:prstGeom prst="rect">
            <a:avLst/>
          </a:prstGeom>
        </p:spPr>
        <p:txBody>
          <a:bodyPr anchor="t" rtlCol="false" tIns="0" lIns="0" bIns="0" rIns="0">
            <a:spAutoFit/>
          </a:bodyPr>
          <a:lstStyle/>
          <a:p>
            <a:pPr algn="ctr">
              <a:lnSpc>
                <a:spcPts val="3073"/>
              </a:lnSpc>
              <a:spcBef>
                <a:spcPct val="0"/>
              </a:spcBef>
            </a:pPr>
            <a:r>
              <a:rPr lang="en-US" b="true" sz="2195">
                <a:solidFill>
                  <a:srgbClr val="112542"/>
                </a:solidFill>
                <a:latin typeface="Garet Bold"/>
                <a:ea typeface="Garet Bold"/>
                <a:cs typeface="Garet Bold"/>
                <a:sym typeface="Garet Bold"/>
              </a:rPr>
              <a:t>Machine Learning</a:t>
            </a:r>
          </a:p>
        </p:txBody>
      </p:sp>
      <p:sp>
        <p:nvSpPr>
          <p:cNvPr name="TextBox 21" id="21"/>
          <p:cNvSpPr txBox="true"/>
          <p:nvPr/>
        </p:nvSpPr>
        <p:spPr>
          <a:xfrm rot="0">
            <a:off x="6837303" y="4579717"/>
            <a:ext cx="4839738" cy="4052392"/>
          </a:xfrm>
          <a:prstGeom prst="rect">
            <a:avLst/>
          </a:prstGeom>
        </p:spPr>
        <p:txBody>
          <a:bodyPr anchor="t" rtlCol="false" tIns="0" lIns="0" bIns="0" rIns="0">
            <a:spAutoFit/>
          </a:bodyPr>
          <a:lstStyle/>
          <a:p>
            <a:pPr algn="l">
              <a:lnSpc>
                <a:spcPts val="3240"/>
              </a:lnSpc>
            </a:pPr>
            <a:r>
              <a:rPr lang="en-US" sz="1940">
                <a:solidFill>
                  <a:srgbClr val="FFFFFF"/>
                </a:solidFill>
                <a:latin typeface="Garet"/>
                <a:ea typeface="Garet"/>
                <a:cs typeface="Garet"/>
                <a:sym typeface="Garet"/>
              </a:rPr>
              <a:t>merupakan cabang dari AI dan ilmu komputer yang berfokus pada penggunaan data dan algoritma untuk meniru cara manusia belajar, secara bertahap meningkatkan akurasinya. mesin belajar dari data yang diberikan dan menghasilkan model yang dapat digunakan untuk membuat prediksi atau mengambil tindakan</a:t>
            </a:r>
          </a:p>
        </p:txBody>
      </p:sp>
      <p:grpSp>
        <p:nvGrpSpPr>
          <p:cNvPr name="Group 22" id="22"/>
          <p:cNvGrpSpPr/>
          <p:nvPr/>
        </p:nvGrpSpPr>
        <p:grpSpPr>
          <a:xfrm rot="0">
            <a:off x="11953914" y="3371915"/>
            <a:ext cx="5234487" cy="693767"/>
            <a:chOff x="0" y="0"/>
            <a:chExt cx="1378630" cy="182720"/>
          </a:xfrm>
        </p:grpSpPr>
        <p:sp>
          <p:nvSpPr>
            <p:cNvPr name="Freeform 23" id="23"/>
            <p:cNvSpPr/>
            <p:nvPr/>
          </p:nvSpPr>
          <p:spPr>
            <a:xfrm flipH="false" flipV="false" rot="0">
              <a:off x="0" y="0"/>
              <a:ext cx="1378630" cy="182720"/>
            </a:xfrm>
            <a:custGeom>
              <a:avLst/>
              <a:gdLst/>
              <a:ahLst/>
              <a:cxnLst/>
              <a:rect r="r" b="b" t="t" l="l"/>
              <a:pathLst>
                <a:path h="182720" w="1378630">
                  <a:moveTo>
                    <a:pt x="0" y="0"/>
                  </a:moveTo>
                  <a:lnTo>
                    <a:pt x="1378630" y="0"/>
                  </a:lnTo>
                  <a:lnTo>
                    <a:pt x="1378630" y="182720"/>
                  </a:lnTo>
                  <a:lnTo>
                    <a:pt x="0" y="182720"/>
                  </a:lnTo>
                  <a:close/>
                </a:path>
              </a:pathLst>
            </a:custGeom>
            <a:solidFill>
              <a:srgbClr val="D3E8EE"/>
            </a:solidFill>
          </p:spPr>
        </p:sp>
        <p:sp>
          <p:nvSpPr>
            <p:cNvPr name="TextBox 24" id="24"/>
            <p:cNvSpPr txBox="true"/>
            <p:nvPr/>
          </p:nvSpPr>
          <p:spPr>
            <a:xfrm>
              <a:off x="0" y="-38100"/>
              <a:ext cx="1378630" cy="220820"/>
            </a:xfrm>
            <a:prstGeom prst="rect">
              <a:avLst/>
            </a:prstGeom>
          </p:spPr>
          <p:txBody>
            <a:bodyPr anchor="ctr" rtlCol="false" tIns="50800" lIns="50800" bIns="50800" rIns="50800"/>
            <a:lstStyle/>
            <a:p>
              <a:pPr algn="ctr">
                <a:lnSpc>
                  <a:spcPts val="2720"/>
                </a:lnSpc>
              </a:pPr>
            </a:p>
          </p:txBody>
        </p:sp>
      </p:grpSp>
      <p:grpSp>
        <p:nvGrpSpPr>
          <p:cNvPr name="Group 25" id="25"/>
          <p:cNvGrpSpPr/>
          <p:nvPr/>
        </p:nvGrpSpPr>
        <p:grpSpPr>
          <a:xfrm rot="0">
            <a:off x="11953914" y="4427632"/>
            <a:ext cx="5234487" cy="4276868"/>
            <a:chOff x="0" y="0"/>
            <a:chExt cx="1378630" cy="1126418"/>
          </a:xfrm>
        </p:grpSpPr>
        <p:sp>
          <p:nvSpPr>
            <p:cNvPr name="Freeform 26" id="26"/>
            <p:cNvSpPr/>
            <p:nvPr/>
          </p:nvSpPr>
          <p:spPr>
            <a:xfrm flipH="false" flipV="false" rot="0">
              <a:off x="0" y="0"/>
              <a:ext cx="1378630" cy="1126418"/>
            </a:xfrm>
            <a:custGeom>
              <a:avLst/>
              <a:gdLst/>
              <a:ahLst/>
              <a:cxnLst/>
              <a:rect r="r" b="b" t="t" l="l"/>
              <a:pathLst>
                <a:path h="1126418" w="1378630">
                  <a:moveTo>
                    <a:pt x="0" y="0"/>
                  </a:moveTo>
                  <a:lnTo>
                    <a:pt x="1378630" y="0"/>
                  </a:lnTo>
                  <a:lnTo>
                    <a:pt x="1378630" y="1126418"/>
                  </a:lnTo>
                  <a:lnTo>
                    <a:pt x="0" y="1126418"/>
                  </a:lnTo>
                  <a:close/>
                </a:path>
              </a:pathLst>
            </a:custGeom>
            <a:solidFill>
              <a:srgbClr val="73969F">
                <a:alpha val="48627"/>
              </a:srgbClr>
            </a:solidFill>
            <a:ln w="38100" cap="sq">
              <a:solidFill>
                <a:srgbClr val="FFFFFF">
                  <a:alpha val="48627"/>
                </a:srgbClr>
              </a:solidFill>
              <a:prstDash val="solid"/>
              <a:miter/>
            </a:ln>
          </p:spPr>
        </p:sp>
        <p:sp>
          <p:nvSpPr>
            <p:cNvPr name="TextBox 27" id="27"/>
            <p:cNvSpPr txBox="true"/>
            <p:nvPr/>
          </p:nvSpPr>
          <p:spPr>
            <a:xfrm>
              <a:off x="0" y="-38100"/>
              <a:ext cx="1378630" cy="1164518"/>
            </a:xfrm>
            <a:prstGeom prst="rect">
              <a:avLst/>
            </a:prstGeom>
          </p:spPr>
          <p:txBody>
            <a:bodyPr anchor="ctr" rtlCol="false" tIns="50800" lIns="50800" bIns="50800" rIns="50800"/>
            <a:lstStyle/>
            <a:p>
              <a:pPr algn="ctr">
                <a:lnSpc>
                  <a:spcPts val="2720"/>
                </a:lnSpc>
              </a:pPr>
            </a:p>
          </p:txBody>
        </p:sp>
      </p:grpSp>
      <p:sp>
        <p:nvSpPr>
          <p:cNvPr name="TextBox 28" id="28"/>
          <p:cNvSpPr txBox="true"/>
          <p:nvPr/>
        </p:nvSpPr>
        <p:spPr>
          <a:xfrm rot="0">
            <a:off x="12040288" y="3514896"/>
            <a:ext cx="5061739" cy="363334"/>
          </a:xfrm>
          <a:prstGeom prst="rect">
            <a:avLst/>
          </a:prstGeom>
        </p:spPr>
        <p:txBody>
          <a:bodyPr anchor="t" rtlCol="false" tIns="0" lIns="0" bIns="0" rIns="0">
            <a:spAutoFit/>
          </a:bodyPr>
          <a:lstStyle/>
          <a:p>
            <a:pPr algn="ctr">
              <a:lnSpc>
                <a:spcPts val="3073"/>
              </a:lnSpc>
              <a:spcBef>
                <a:spcPct val="0"/>
              </a:spcBef>
            </a:pPr>
            <a:r>
              <a:rPr lang="en-US" b="true" sz="2195">
                <a:solidFill>
                  <a:srgbClr val="112542"/>
                </a:solidFill>
                <a:latin typeface="Garet Bold"/>
                <a:ea typeface="Garet Bold"/>
                <a:cs typeface="Garet Bold"/>
                <a:sym typeface="Garet Bold"/>
              </a:rPr>
              <a:t>Deep Learning</a:t>
            </a:r>
          </a:p>
        </p:txBody>
      </p:sp>
      <p:sp>
        <p:nvSpPr>
          <p:cNvPr name="TextBox 29" id="29"/>
          <p:cNvSpPr txBox="true"/>
          <p:nvPr/>
        </p:nvSpPr>
        <p:spPr>
          <a:xfrm rot="0">
            <a:off x="12268239" y="4666488"/>
            <a:ext cx="4620984" cy="3634201"/>
          </a:xfrm>
          <a:prstGeom prst="rect">
            <a:avLst/>
          </a:prstGeom>
        </p:spPr>
        <p:txBody>
          <a:bodyPr anchor="t" rtlCol="false" tIns="0" lIns="0" bIns="0" rIns="0">
            <a:spAutoFit/>
          </a:bodyPr>
          <a:lstStyle/>
          <a:p>
            <a:pPr algn="l">
              <a:lnSpc>
                <a:spcPts val="4159"/>
              </a:lnSpc>
            </a:pPr>
            <a:r>
              <a:rPr lang="en-US" sz="2490">
                <a:solidFill>
                  <a:srgbClr val="FFFFFF"/>
                </a:solidFill>
                <a:latin typeface="Garet"/>
                <a:ea typeface="Garet"/>
                <a:cs typeface="Garet"/>
                <a:sym typeface="Garet"/>
              </a:rPr>
              <a:t>merupakan cabang dari Machine Learning yang terinspirasi oleh struktur dan fungsi otak manusia, yang disebut sebagai jaringan saraf tiruan atau artificial neural network.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84686">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2537297" y="904875"/>
            <a:ext cx="13213405" cy="1005532"/>
          </a:xfrm>
          <a:prstGeom prst="rect">
            <a:avLst/>
          </a:prstGeom>
        </p:spPr>
        <p:txBody>
          <a:bodyPr anchor="t" rtlCol="false" tIns="0" lIns="0" bIns="0" rIns="0">
            <a:spAutoFit/>
          </a:bodyPr>
          <a:lstStyle/>
          <a:p>
            <a:pPr algn="ctr">
              <a:lnSpc>
                <a:spcPts val="8101"/>
              </a:lnSpc>
            </a:pPr>
            <a:r>
              <a:rPr lang="en-US" b="true" sz="5787">
                <a:solidFill>
                  <a:srgbClr val="FFFFFF"/>
                </a:solidFill>
                <a:latin typeface="Garet Bold"/>
                <a:ea typeface="Garet Bold"/>
                <a:cs typeface="Garet Bold"/>
                <a:sym typeface="Garet Bold"/>
              </a:rPr>
              <a:t>Sejarah AI</a:t>
            </a:r>
          </a:p>
        </p:txBody>
      </p:sp>
      <p:sp>
        <p:nvSpPr>
          <p:cNvPr name="AutoShape 5" id="5"/>
          <p:cNvSpPr/>
          <p:nvPr/>
        </p:nvSpPr>
        <p:spPr>
          <a:xfrm flipV="true">
            <a:off x="1488533" y="4511857"/>
            <a:ext cx="12704681" cy="0"/>
          </a:xfrm>
          <a:prstGeom prst="line">
            <a:avLst/>
          </a:prstGeom>
          <a:ln cap="flat" w="38100">
            <a:solidFill>
              <a:srgbClr val="FFFFFF"/>
            </a:solidFill>
            <a:prstDash val="solid"/>
            <a:headEnd type="none" len="sm" w="sm"/>
            <a:tailEnd type="none" len="sm" w="sm"/>
          </a:ln>
        </p:spPr>
      </p:sp>
      <p:sp>
        <p:nvSpPr>
          <p:cNvPr name="AutoShape 6" id="6"/>
          <p:cNvSpPr/>
          <p:nvPr/>
        </p:nvSpPr>
        <p:spPr>
          <a:xfrm>
            <a:off x="14174164" y="4492903"/>
            <a:ext cx="0" cy="4142296"/>
          </a:xfrm>
          <a:prstGeom prst="line">
            <a:avLst/>
          </a:prstGeom>
          <a:ln cap="flat" w="38100">
            <a:solidFill>
              <a:srgbClr val="FFFFFF"/>
            </a:solidFill>
            <a:prstDash val="solid"/>
            <a:headEnd type="none" len="sm" w="sm"/>
            <a:tailEnd type="none" len="sm" w="sm"/>
          </a:ln>
        </p:spPr>
      </p:sp>
      <p:sp>
        <p:nvSpPr>
          <p:cNvPr name="AutoShape 7" id="7"/>
          <p:cNvSpPr/>
          <p:nvPr/>
        </p:nvSpPr>
        <p:spPr>
          <a:xfrm>
            <a:off x="1469484" y="8635199"/>
            <a:ext cx="12704681" cy="0"/>
          </a:xfrm>
          <a:prstGeom prst="line">
            <a:avLst/>
          </a:prstGeom>
          <a:ln cap="flat" w="38100">
            <a:solidFill>
              <a:srgbClr val="FFFFFF"/>
            </a:solidFill>
            <a:prstDash val="solid"/>
            <a:headEnd type="none" len="sm" w="sm"/>
            <a:tailEnd type="none" len="sm" w="sm"/>
          </a:ln>
        </p:spPr>
      </p:sp>
      <p:sp>
        <p:nvSpPr>
          <p:cNvPr name="AutoShape 8" id="8"/>
          <p:cNvSpPr/>
          <p:nvPr/>
        </p:nvSpPr>
        <p:spPr>
          <a:xfrm flipV="true">
            <a:off x="2518247" y="4070860"/>
            <a:ext cx="0" cy="421948"/>
          </a:xfrm>
          <a:prstGeom prst="line">
            <a:avLst/>
          </a:prstGeom>
          <a:ln cap="flat" w="38100">
            <a:solidFill>
              <a:srgbClr val="FFFFFF"/>
            </a:solidFill>
            <a:prstDash val="solid"/>
            <a:headEnd type="none" len="sm" w="sm"/>
            <a:tailEnd type="none" len="sm" w="sm"/>
          </a:ln>
        </p:spPr>
      </p:sp>
      <p:sp>
        <p:nvSpPr>
          <p:cNvPr name="TextBox 9" id="9"/>
          <p:cNvSpPr txBox="true"/>
          <p:nvPr/>
        </p:nvSpPr>
        <p:spPr>
          <a:xfrm rot="0">
            <a:off x="1653992" y="4545195"/>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1900</a:t>
            </a:r>
          </a:p>
        </p:txBody>
      </p:sp>
      <p:sp>
        <p:nvSpPr>
          <p:cNvPr name="TextBox 10" id="10"/>
          <p:cNvSpPr txBox="true"/>
          <p:nvPr/>
        </p:nvSpPr>
        <p:spPr>
          <a:xfrm rot="0">
            <a:off x="1289500" y="1707146"/>
            <a:ext cx="2783093" cy="2220839"/>
          </a:xfrm>
          <a:prstGeom prst="rect">
            <a:avLst/>
          </a:prstGeom>
        </p:spPr>
        <p:txBody>
          <a:bodyPr anchor="t" rtlCol="false" tIns="0" lIns="0" bIns="0" rIns="0">
            <a:spAutoFit/>
          </a:bodyPr>
          <a:lstStyle/>
          <a:p>
            <a:pPr algn="l">
              <a:lnSpc>
                <a:spcPts val="2016"/>
              </a:lnSpc>
            </a:pPr>
            <a:r>
              <a:rPr lang="en-US" b="true" sz="1440">
                <a:solidFill>
                  <a:srgbClr val="FFFFFF"/>
                </a:solidFill>
                <a:latin typeface="Garet Bold"/>
                <a:ea typeface="Garet Bold"/>
                <a:cs typeface="Garet Bold"/>
                <a:sym typeface="Garet Bold"/>
              </a:rPr>
              <a:t>muncul filsuf yang mengeluarkan teori-teori matematika yang menjadi landasan mesin komputer atau kecerdasan buatan. Beberapa filsuf tersebut adalah George Boole, Alfred North Whitehead, dan Bertrand A. W. Russell.</a:t>
            </a:r>
          </a:p>
        </p:txBody>
      </p:sp>
      <p:sp>
        <p:nvSpPr>
          <p:cNvPr name="TextBox 11" id="11"/>
          <p:cNvSpPr txBox="true"/>
          <p:nvPr/>
        </p:nvSpPr>
        <p:spPr>
          <a:xfrm rot="0">
            <a:off x="4115479" y="4023235"/>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1930</a:t>
            </a:r>
          </a:p>
        </p:txBody>
      </p:sp>
      <p:sp>
        <p:nvSpPr>
          <p:cNvPr name="TextBox 12" id="12"/>
          <p:cNvSpPr txBox="true"/>
          <p:nvPr/>
        </p:nvSpPr>
        <p:spPr>
          <a:xfrm rot="0">
            <a:off x="3008848" y="4986193"/>
            <a:ext cx="4597375" cy="2220839"/>
          </a:xfrm>
          <a:prstGeom prst="rect">
            <a:avLst/>
          </a:prstGeom>
        </p:spPr>
        <p:txBody>
          <a:bodyPr anchor="t" rtlCol="false" tIns="0" lIns="0" bIns="0" rIns="0">
            <a:spAutoFit/>
          </a:bodyPr>
          <a:lstStyle/>
          <a:p>
            <a:pPr algn="l">
              <a:lnSpc>
                <a:spcPts val="2016"/>
              </a:lnSpc>
            </a:pPr>
            <a:r>
              <a:rPr lang="en-US" b="true" sz="1440">
                <a:solidFill>
                  <a:srgbClr val="FFFFFF"/>
                </a:solidFill>
                <a:latin typeface="Garet Bold"/>
                <a:ea typeface="Garet Bold"/>
                <a:cs typeface="Garet Bold"/>
                <a:sym typeface="Garet Bold"/>
              </a:rPr>
              <a:t>muncullah Alan Turing, Claude Shannon, dan John von Neumann.  penemu Turing Machine dan teori Tes Turing yang bisa menguji tingkat kecerdasan suatu mesin komputer, apak dari teori informasi, teori yang lahir sebagai bentuk pengaplikasian Aljabar Boolean. Lalu, John von Neumann adalah orang yang merumuskan bahwa komputer harus dipisahkan menjadi dua bagian, yakni hardware dan software. </a:t>
            </a:r>
          </a:p>
        </p:txBody>
      </p:sp>
      <p:sp>
        <p:nvSpPr>
          <p:cNvPr name="AutoShape 13" id="13"/>
          <p:cNvSpPr/>
          <p:nvPr/>
        </p:nvSpPr>
        <p:spPr>
          <a:xfrm flipV="true">
            <a:off x="4998784" y="4511857"/>
            <a:ext cx="0" cy="421948"/>
          </a:xfrm>
          <a:prstGeom prst="line">
            <a:avLst/>
          </a:prstGeom>
          <a:ln cap="flat" w="38100">
            <a:solidFill>
              <a:srgbClr val="FFFFFF"/>
            </a:solidFill>
            <a:prstDash val="solid"/>
            <a:headEnd type="none" len="sm" w="sm"/>
            <a:tailEnd type="none" len="sm" w="sm"/>
          </a:ln>
        </p:spPr>
      </p:sp>
      <p:sp>
        <p:nvSpPr>
          <p:cNvPr name="AutoShape 14" id="14"/>
          <p:cNvSpPr/>
          <p:nvPr/>
        </p:nvSpPr>
        <p:spPr>
          <a:xfrm flipV="true">
            <a:off x="8785575" y="4089910"/>
            <a:ext cx="0" cy="421948"/>
          </a:xfrm>
          <a:prstGeom prst="line">
            <a:avLst/>
          </a:prstGeom>
          <a:ln cap="flat" w="38100">
            <a:solidFill>
              <a:srgbClr val="FFFFFF"/>
            </a:solidFill>
            <a:prstDash val="solid"/>
            <a:headEnd type="none" len="sm" w="sm"/>
            <a:tailEnd type="none" len="sm" w="sm"/>
          </a:ln>
        </p:spPr>
      </p:sp>
      <p:sp>
        <p:nvSpPr>
          <p:cNvPr name="TextBox 15" id="15"/>
          <p:cNvSpPr txBox="true"/>
          <p:nvPr/>
        </p:nvSpPr>
        <p:spPr>
          <a:xfrm rot="0">
            <a:off x="7921319" y="4545195"/>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1950</a:t>
            </a:r>
          </a:p>
        </p:txBody>
      </p:sp>
      <p:sp>
        <p:nvSpPr>
          <p:cNvPr name="TextBox 16" id="16"/>
          <p:cNvSpPr txBox="true"/>
          <p:nvPr/>
        </p:nvSpPr>
        <p:spPr>
          <a:xfrm rot="0">
            <a:off x="6661239" y="2227401"/>
            <a:ext cx="4001212" cy="1938888"/>
          </a:xfrm>
          <a:prstGeom prst="rect">
            <a:avLst/>
          </a:prstGeom>
        </p:spPr>
        <p:txBody>
          <a:bodyPr anchor="t" rtlCol="false" tIns="0" lIns="0" bIns="0" rIns="0">
            <a:spAutoFit/>
          </a:bodyPr>
          <a:lstStyle/>
          <a:p>
            <a:pPr algn="l">
              <a:lnSpc>
                <a:spcPts val="1594"/>
              </a:lnSpc>
            </a:pPr>
            <a:r>
              <a:rPr lang="en-US" b="true" sz="1138">
                <a:solidFill>
                  <a:srgbClr val="FFFFFF"/>
                </a:solidFill>
                <a:latin typeface="Garet Bold"/>
                <a:ea typeface="Garet Bold"/>
                <a:cs typeface="Garet Bold"/>
                <a:sym typeface="Garet Bold"/>
              </a:rPr>
              <a:t>muncullah John McCarthy, Marvin Lee Minsky, Herbert Alexander Simon, Allen Newell, dan Edward Albert Feigenbaum yang mulai merumuskan istilah AI. AI muncul pertama kali pada 1956 di pertemuan di Dartmouth. Kontribusi lainnya yang membawa perkembangan bagi komputer adalah bahasa LISP atau LISt Processing yang merupakan bahasa pemrograman tingkat tinggi klasik. Lalu, ada juga Semantic Network and Frame, expert system, serta general problem solver.</a:t>
            </a:r>
          </a:p>
        </p:txBody>
      </p:sp>
      <p:sp>
        <p:nvSpPr>
          <p:cNvPr name="AutoShape 17" id="17"/>
          <p:cNvSpPr/>
          <p:nvPr/>
        </p:nvSpPr>
        <p:spPr>
          <a:xfrm flipV="true">
            <a:off x="11814976" y="4089910"/>
            <a:ext cx="0" cy="421948"/>
          </a:xfrm>
          <a:prstGeom prst="line">
            <a:avLst/>
          </a:prstGeom>
          <a:ln cap="flat" w="38100">
            <a:solidFill>
              <a:srgbClr val="FFFFFF"/>
            </a:solidFill>
            <a:prstDash val="solid"/>
            <a:headEnd type="none" len="sm" w="sm"/>
            <a:tailEnd type="none" len="sm" w="sm"/>
          </a:ln>
        </p:spPr>
      </p:sp>
      <p:sp>
        <p:nvSpPr>
          <p:cNvPr name="TextBox 18" id="18"/>
          <p:cNvSpPr txBox="true"/>
          <p:nvPr/>
        </p:nvSpPr>
        <p:spPr>
          <a:xfrm rot="0">
            <a:off x="10950721" y="3601287"/>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1980</a:t>
            </a:r>
          </a:p>
        </p:txBody>
      </p:sp>
      <p:sp>
        <p:nvSpPr>
          <p:cNvPr name="TextBox 19" id="19"/>
          <p:cNvSpPr txBox="true"/>
          <p:nvPr/>
        </p:nvSpPr>
        <p:spPr>
          <a:xfrm rot="0">
            <a:off x="10020080" y="4780763"/>
            <a:ext cx="3894592" cy="2316347"/>
          </a:xfrm>
          <a:prstGeom prst="rect">
            <a:avLst/>
          </a:prstGeom>
        </p:spPr>
        <p:txBody>
          <a:bodyPr anchor="t" rtlCol="false" tIns="0" lIns="0" bIns="0" rIns="0">
            <a:spAutoFit/>
          </a:bodyPr>
          <a:lstStyle/>
          <a:p>
            <a:pPr algn="l">
              <a:lnSpc>
                <a:spcPts val="1584"/>
              </a:lnSpc>
            </a:pPr>
            <a:r>
              <a:rPr lang="en-US" sz="1132" b="true">
                <a:solidFill>
                  <a:srgbClr val="FFFFFF"/>
                </a:solidFill>
                <a:latin typeface="Garet Bold"/>
                <a:ea typeface="Garet Bold"/>
                <a:cs typeface="Garet Bold"/>
                <a:sym typeface="Garet Bold"/>
              </a:rPr>
              <a:t>ahli yang berkontribusi dalam era ini adalah David Rumelhart, Lotfi Zadeh, John Holland, Lawrence Fogel, Ingo Rechenberg, dan John Koza. Hasil penemuan mutakhir di era ini adalah sebagai berikut:</a:t>
            </a:r>
          </a:p>
          <a:p>
            <a:pPr algn="l" marL="244405" indent="-122202" lvl="1">
              <a:lnSpc>
                <a:spcPts val="1584"/>
              </a:lnSpc>
              <a:buFont typeface="Arial"/>
              <a:buChar char="•"/>
            </a:pPr>
            <a:r>
              <a:rPr lang="en-US" b="true" sz="1132">
                <a:solidFill>
                  <a:srgbClr val="FFFFFF"/>
                </a:solidFill>
                <a:latin typeface="Garet Bold"/>
                <a:ea typeface="Garet Bold"/>
                <a:cs typeface="Garet Bold"/>
                <a:sym typeface="Garet Bold"/>
              </a:rPr>
              <a:t>Learning of MLP</a:t>
            </a:r>
          </a:p>
          <a:p>
            <a:pPr algn="l" marL="244405" indent="-122202" lvl="1">
              <a:lnSpc>
                <a:spcPts val="1584"/>
              </a:lnSpc>
              <a:buFont typeface="Arial"/>
              <a:buChar char="•"/>
            </a:pPr>
            <a:r>
              <a:rPr lang="en-US" b="true" sz="1132">
                <a:solidFill>
                  <a:srgbClr val="FFFFFF"/>
                </a:solidFill>
                <a:latin typeface="Garet Bold"/>
                <a:ea typeface="Garet Bold"/>
                <a:cs typeface="Garet Bold"/>
                <a:sym typeface="Garet Bold"/>
              </a:rPr>
              <a:t>Fuzzy logic</a:t>
            </a:r>
          </a:p>
          <a:p>
            <a:pPr algn="l" marL="244405" indent="-122202" lvl="1">
              <a:lnSpc>
                <a:spcPts val="1584"/>
              </a:lnSpc>
              <a:buFont typeface="Arial"/>
              <a:buChar char="•"/>
            </a:pPr>
            <a:r>
              <a:rPr lang="en-US" b="true" sz="1132">
                <a:solidFill>
                  <a:srgbClr val="FFFFFF"/>
                </a:solidFill>
                <a:latin typeface="Garet Bold"/>
                <a:ea typeface="Garet Bold"/>
                <a:cs typeface="Garet Bold"/>
                <a:sym typeface="Garet Bold"/>
              </a:rPr>
              <a:t>Genetic algorithms</a:t>
            </a:r>
          </a:p>
          <a:p>
            <a:pPr algn="l" marL="244405" indent="-122202" lvl="1">
              <a:lnSpc>
                <a:spcPts val="1584"/>
              </a:lnSpc>
              <a:buFont typeface="Arial"/>
              <a:buChar char="•"/>
            </a:pPr>
            <a:r>
              <a:rPr lang="en-US" b="true" sz="1132">
                <a:solidFill>
                  <a:srgbClr val="FFFFFF"/>
                </a:solidFill>
                <a:latin typeface="Garet Bold"/>
                <a:ea typeface="Garet Bold"/>
                <a:cs typeface="Garet Bold"/>
                <a:sym typeface="Garet Bold"/>
              </a:rPr>
              <a:t>Evolutionary programming</a:t>
            </a:r>
          </a:p>
          <a:p>
            <a:pPr algn="l" marL="244405" indent="-122202" lvl="1">
              <a:lnSpc>
                <a:spcPts val="1584"/>
              </a:lnSpc>
              <a:buFont typeface="Arial"/>
              <a:buChar char="•"/>
            </a:pPr>
            <a:r>
              <a:rPr lang="en-US" b="true" sz="1132">
                <a:solidFill>
                  <a:srgbClr val="FFFFFF"/>
                </a:solidFill>
                <a:latin typeface="Garet Bold"/>
                <a:ea typeface="Garet Bold"/>
                <a:cs typeface="Garet Bold"/>
                <a:sym typeface="Garet Bold"/>
              </a:rPr>
              <a:t>Evolution strategy</a:t>
            </a:r>
          </a:p>
          <a:p>
            <a:pPr algn="l" marL="244405" indent="-122202" lvl="1">
              <a:lnSpc>
                <a:spcPts val="1584"/>
              </a:lnSpc>
              <a:buFont typeface="Arial"/>
              <a:buChar char="•"/>
            </a:pPr>
            <a:r>
              <a:rPr lang="en-US" b="true" sz="1132">
                <a:solidFill>
                  <a:srgbClr val="FFFFFF"/>
                </a:solidFill>
                <a:latin typeface="Garet Bold"/>
                <a:ea typeface="Garet Bold"/>
                <a:cs typeface="Garet Bold"/>
                <a:sym typeface="Garet Bold"/>
              </a:rPr>
              <a:t>Genetic programming</a:t>
            </a:r>
          </a:p>
          <a:p>
            <a:pPr algn="l">
              <a:lnSpc>
                <a:spcPts val="1584"/>
              </a:lnSpc>
            </a:pPr>
          </a:p>
        </p:txBody>
      </p:sp>
      <p:sp>
        <p:nvSpPr>
          <p:cNvPr name="AutoShape 20" id="20"/>
          <p:cNvSpPr/>
          <p:nvPr/>
        </p:nvSpPr>
        <p:spPr>
          <a:xfrm>
            <a:off x="14193214" y="6471903"/>
            <a:ext cx="421948" cy="0"/>
          </a:xfrm>
          <a:prstGeom prst="line">
            <a:avLst/>
          </a:prstGeom>
          <a:ln cap="flat" w="38100">
            <a:solidFill>
              <a:srgbClr val="FFFFFF"/>
            </a:solidFill>
            <a:prstDash val="solid"/>
            <a:headEnd type="none" len="sm" w="sm"/>
            <a:tailEnd type="none" len="sm" w="sm"/>
          </a:ln>
        </p:spPr>
      </p:sp>
      <p:sp>
        <p:nvSpPr>
          <p:cNvPr name="TextBox 21" id="21"/>
          <p:cNvSpPr txBox="true"/>
          <p:nvPr/>
        </p:nvSpPr>
        <p:spPr>
          <a:xfrm rot="5400000">
            <a:off x="12863256" y="6338742"/>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2000</a:t>
            </a:r>
          </a:p>
        </p:txBody>
      </p:sp>
      <p:sp>
        <p:nvSpPr>
          <p:cNvPr name="TextBox 22" id="22"/>
          <p:cNvSpPr txBox="true"/>
          <p:nvPr/>
        </p:nvSpPr>
        <p:spPr>
          <a:xfrm rot="0">
            <a:off x="14615162" y="5257211"/>
            <a:ext cx="3381918" cy="2967827"/>
          </a:xfrm>
          <a:prstGeom prst="rect">
            <a:avLst/>
          </a:prstGeom>
        </p:spPr>
        <p:txBody>
          <a:bodyPr anchor="t" rtlCol="false" tIns="0" lIns="0" bIns="0" rIns="0">
            <a:spAutoFit/>
          </a:bodyPr>
          <a:lstStyle/>
          <a:p>
            <a:pPr algn="l">
              <a:lnSpc>
                <a:spcPts val="1868"/>
              </a:lnSpc>
            </a:pPr>
            <a:r>
              <a:rPr lang="en-US" b="true" sz="1334">
                <a:solidFill>
                  <a:srgbClr val="FFFFFF"/>
                </a:solidFill>
                <a:latin typeface="Garet Bold"/>
                <a:ea typeface="Garet Bold"/>
                <a:cs typeface="Garet Bold"/>
                <a:sym typeface="Garet Bold"/>
              </a:rPr>
              <a:t>Perkembangan kecerdasan buatan pada era 2000-an bermula saat komputer dan internet sudah ada. seperti penemuan World Wide Web atau WWW oleh Tim Berners-Lee pada 1989, Internet of Things oleh Kevin Ashton pada 1999, sistem cloud yang dimulai dari 1950 dan terus dikembangan hingga 1990-an, munculnya istilah big data oleh John R. Mashey pada 1998, dan deep learning oleh Geoffrey Hinton pada 2006.</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84686">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3666286" y="661785"/>
            <a:ext cx="10955427" cy="816761"/>
          </a:xfrm>
          <a:prstGeom prst="rect">
            <a:avLst/>
          </a:prstGeom>
        </p:spPr>
        <p:txBody>
          <a:bodyPr anchor="t" rtlCol="false" tIns="0" lIns="0" bIns="0" rIns="0">
            <a:spAutoFit/>
          </a:bodyPr>
          <a:lstStyle/>
          <a:p>
            <a:pPr algn="ctr">
              <a:lnSpc>
                <a:spcPts val="6717"/>
              </a:lnSpc>
            </a:pPr>
            <a:r>
              <a:rPr lang="en-US" b="true" sz="4798">
                <a:solidFill>
                  <a:srgbClr val="FFFFFF"/>
                </a:solidFill>
                <a:latin typeface="Garet Bold"/>
                <a:ea typeface="Garet Bold"/>
                <a:cs typeface="Garet Bold"/>
                <a:sym typeface="Garet Bold"/>
              </a:rPr>
              <a:t>Sejarah Machine Learning</a:t>
            </a:r>
          </a:p>
        </p:txBody>
      </p:sp>
      <p:sp>
        <p:nvSpPr>
          <p:cNvPr name="AutoShape 5" id="5"/>
          <p:cNvSpPr/>
          <p:nvPr/>
        </p:nvSpPr>
        <p:spPr>
          <a:xfrm flipV="true">
            <a:off x="1488533" y="4511857"/>
            <a:ext cx="12704681" cy="0"/>
          </a:xfrm>
          <a:prstGeom prst="line">
            <a:avLst/>
          </a:prstGeom>
          <a:ln cap="flat" w="38100">
            <a:solidFill>
              <a:srgbClr val="FFFFFF"/>
            </a:solidFill>
            <a:prstDash val="solid"/>
            <a:headEnd type="none" len="sm" w="sm"/>
            <a:tailEnd type="none" len="sm" w="sm"/>
          </a:ln>
        </p:spPr>
      </p:sp>
      <p:sp>
        <p:nvSpPr>
          <p:cNvPr name="AutoShape 6" id="6"/>
          <p:cNvSpPr/>
          <p:nvPr/>
        </p:nvSpPr>
        <p:spPr>
          <a:xfrm>
            <a:off x="14174164" y="4492903"/>
            <a:ext cx="0" cy="4142296"/>
          </a:xfrm>
          <a:prstGeom prst="line">
            <a:avLst/>
          </a:prstGeom>
          <a:ln cap="flat" w="38100">
            <a:solidFill>
              <a:srgbClr val="FFFFFF"/>
            </a:solidFill>
            <a:prstDash val="solid"/>
            <a:headEnd type="none" len="sm" w="sm"/>
            <a:tailEnd type="none" len="sm" w="sm"/>
          </a:ln>
        </p:spPr>
      </p:sp>
      <p:sp>
        <p:nvSpPr>
          <p:cNvPr name="AutoShape 7" id="7"/>
          <p:cNvSpPr/>
          <p:nvPr/>
        </p:nvSpPr>
        <p:spPr>
          <a:xfrm>
            <a:off x="1469484" y="8635199"/>
            <a:ext cx="12704681" cy="0"/>
          </a:xfrm>
          <a:prstGeom prst="line">
            <a:avLst/>
          </a:prstGeom>
          <a:ln cap="flat" w="38100">
            <a:solidFill>
              <a:srgbClr val="FFFFFF"/>
            </a:solidFill>
            <a:prstDash val="solid"/>
            <a:headEnd type="none" len="sm" w="sm"/>
            <a:tailEnd type="none" len="sm" w="sm"/>
          </a:ln>
        </p:spPr>
      </p:sp>
      <p:sp>
        <p:nvSpPr>
          <p:cNvPr name="AutoShape 8" id="8"/>
          <p:cNvSpPr/>
          <p:nvPr/>
        </p:nvSpPr>
        <p:spPr>
          <a:xfrm flipV="true">
            <a:off x="2518247" y="4070860"/>
            <a:ext cx="0" cy="421948"/>
          </a:xfrm>
          <a:prstGeom prst="line">
            <a:avLst/>
          </a:prstGeom>
          <a:ln cap="flat" w="38100">
            <a:solidFill>
              <a:srgbClr val="FFFFFF"/>
            </a:solidFill>
            <a:prstDash val="solid"/>
            <a:headEnd type="none" len="sm" w="sm"/>
            <a:tailEnd type="none" len="sm" w="sm"/>
          </a:ln>
        </p:spPr>
      </p:sp>
      <p:sp>
        <p:nvSpPr>
          <p:cNvPr name="TextBox 9" id="9"/>
          <p:cNvSpPr txBox="true"/>
          <p:nvPr/>
        </p:nvSpPr>
        <p:spPr>
          <a:xfrm rot="0">
            <a:off x="1653992" y="4545195"/>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1642</a:t>
            </a:r>
          </a:p>
        </p:txBody>
      </p:sp>
      <p:sp>
        <p:nvSpPr>
          <p:cNvPr name="TextBox 10" id="10"/>
          <p:cNvSpPr txBox="true"/>
          <p:nvPr/>
        </p:nvSpPr>
        <p:spPr>
          <a:xfrm rot="0">
            <a:off x="1469484" y="1745246"/>
            <a:ext cx="2319505" cy="2258939"/>
          </a:xfrm>
          <a:prstGeom prst="rect">
            <a:avLst/>
          </a:prstGeom>
        </p:spPr>
        <p:txBody>
          <a:bodyPr anchor="t" rtlCol="false" tIns="0" lIns="0" bIns="0" rIns="0">
            <a:spAutoFit/>
          </a:bodyPr>
          <a:lstStyle/>
          <a:p>
            <a:pPr algn="l">
              <a:lnSpc>
                <a:spcPts val="1680"/>
              </a:lnSpc>
            </a:pPr>
            <a:r>
              <a:rPr lang="en-US" sz="1200" b="true">
                <a:solidFill>
                  <a:srgbClr val="FFFFFF"/>
                </a:solidFill>
                <a:latin typeface="Garet Bold"/>
                <a:ea typeface="Garet Bold"/>
                <a:cs typeface="Garet Bold"/>
                <a:sym typeface="Garet Bold"/>
              </a:rPr>
              <a:t>Mesin penjumlah mekanis</a:t>
            </a:r>
          </a:p>
          <a:p>
            <a:pPr algn="l">
              <a:lnSpc>
                <a:spcPts val="1680"/>
              </a:lnSpc>
            </a:pPr>
          </a:p>
          <a:p>
            <a:pPr algn="l">
              <a:lnSpc>
                <a:spcPts val="1680"/>
              </a:lnSpc>
            </a:pPr>
            <a:r>
              <a:rPr lang="en-US" sz="1200">
                <a:solidFill>
                  <a:srgbClr val="FFFFFF"/>
                </a:solidFill>
                <a:latin typeface="Garet"/>
                <a:ea typeface="Garet"/>
                <a:cs typeface="Garet"/>
                <a:sym typeface="Garet"/>
              </a:rPr>
              <a:t>Didesain oleh Blaise Pascal, Pascal mendesain mesin ini untuk menambah dan mengurangi dua angka secara langsung sekaligus melakukan pengalian dan pembagian melalui penjumlahan dan pengurangan yang berulang</a:t>
            </a:r>
          </a:p>
        </p:txBody>
      </p:sp>
      <p:sp>
        <p:nvSpPr>
          <p:cNvPr name="TextBox 11" id="11"/>
          <p:cNvSpPr txBox="true"/>
          <p:nvPr/>
        </p:nvSpPr>
        <p:spPr>
          <a:xfrm rot="0">
            <a:off x="4115479" y="4023235"/>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1801</a:t>
            </a:r>
          </a:p>
        </p:txBody>
      </p:sp>
      <p:sp>
        <p:nvSpPr>
          <p:cNvPr name="TextBox 12" id="12"/>
          <p:cNvSpPr txBox="true"/>
          <p:nvPr/>
        </p:nvSpPr>
        <p:spPr>
          <a:xfrm rot="0">
            <a:off x="3008848" y="4986193"/>
            <a:ext cx="4912471" cy="3459089"/>
          </a:xfrm>
          <a:prstGeom prst="rect">
            <a:avLst/>
          </a:prstGeom>
        </p:spPr>
        <p:txBody>
          <a:bodyPr anchor="t" rtlCol="false" tIns="0" lIns="0" bIns="0" rIns="0">
            <a:spAutoFit/>
          </a:bodyPr>
          <a:lstStyle/>
          <a:p>
            <a:pPr algn="l">
              <a:lnSpc>
                <a:spcPts val="2016"/>
              </a:lnSpc>
            </a:pPr>
            <a:r>
              <a:rPr lang="en-US" sz="1440" b="true">
                <a:solidFill>
                  <a:srgbClr val="FFFFFF"/>
                </a:solidFill>
                <a:latin typeface="Garet Bold"/>
                <a:ea typeface="Garet Bold"/>
                <a:cs typeface="Garet Bold"/>
                <a:sym typeface="Garet Bold"/>
              </a:rPr>
              <a:t>Penyimpanan data pertama dalam alat tenun</a:t>
            </a:r>
          </a:p>
          <a:p>
            <a:pPr algn="l">
              <a:lnSpc>
                <a:spcPts val="2016"/>
              </a:lnSpc>
            </a:pPr>
          </a:p>
          <a:p>
            <a:pPr algn="l">
              <a:lnSpc>
                <a:spcPts val="2016"/>
              </a:lnSpc>
            </a:pPr>
            <a:r>
              <a:rPr lang="en-US" sz="1440">
                <a:solidFill>
                  <a:srgbClr val="FFFFFF"/>
                </a:solidFill>
                <a:latin typeface="Garet"/>
                <a:ea typeface="Garet"/>
                <a:cs typeface="Garet"/>
                <a:sym typeface="Garet"/>
              </a:rPr>
              <a:t>Joseph Marie Jacquard menggunakan sebuah kartu logam yang dilubangi untuk memposisikan benang ke posisi yang diinginkan. Kartu-kartu ini kemudian disusun sehingga menjadi sebuah program yang mengarahkan alat tenun mengulangi pola-pola yang diinginkan secara konsisten.</a:t>
            </a:r>
          </a:p>
          <a:p>
            <a:pPr algn="l">
              <a:lnSpc>
                <a:spcPts val="2016"/>
              </a:lnSpc>
            </a:pPr>
            <a:r>
              <a:rPr lang="en-US" sz="1440">
                <a:solidFill>
                  <a:srgbClr val="FFFFFF"/>
                </a:solidFill>
                <a:latin typeface="Garet"/>
                <a:ea typeface="Garet"/>
                <a:cs typeface="Garet"/>
                <a:sym typeface="Garet"/>
              </a:rPr>
              <a:t>Sistem lubang kartu logam ini kemudian diadopsi oleh Charles Babbage sebagai media input-output untuk mesin analisis buatannya yang kemudian digunakan oleh ahli statistik Amerika Serikat, Herman Hollerith, untuk memasukkan data ke dalam mesin sensusnya.</a:t>
            </a:r>
          </a:p>
        </p:txBody>
      </p:sp>
      <p:sp>
        <p:nvSpPr>
          <p:cNvPr name="AutoShape 13" id="13"/>
          <p:cNvSpPr/>
          <p:nvPr/>
        </p:nvSpPr>
        <p:spPr>
          <a:xfrm flipV="true">
            <a:off x="4998784" y="4511857"/>
            <a:ext cx="0" cy="421948"/>
          </a:xfrm>
          <a:prstGeom prst="line">
            <a:avLst/>
          </a:prstGeom>
          <a:ln cap="flat" w="38100">
            <a:solidFill>
              <a:srgbClr val="FFFFFF"/>
            </a:solidFill>
            <a:prstDash val="solid"/>
            <a:headEnd type="none" len="sm" w="sm"/>
            <a:tailEnd type="none" len="sm" w="sm"/>
          </a:ln>
        </p:spPr>
      </p:sp>
      <p:sp>
        <p:nvSpPr>
          <p:cNvPr name="AutoShape 14" id="14"/>
          <p:cNvSpPr/>
          <p:nvPr/>
        </p:nvSpPr>
        <p:spPr>
          <a:xfrm flipV="true">
            <a:off x="8785575" y="4089910"/>
            <a:ext cx="0" cy="421948"/>
          </a:xfrm>
          <a:prstGeom prst="line">
            <a:avLst/>
          </a:prstGeom>
          <a:ln cap="flat" w="38100">
            <a:solidFill>
              <a:srgbClr val="FFFFFF"/>
            </a:solidFill>
            <a:prstDash val="solid"/>
            <a:headEnd type="none" len="sm" w="sm"/>
            <a:tailEnd type="none" len="sm" w="sm"/>
          </a:ln>
        </p:spPr>
      </p:sp>
      <p:sp>
        <p:nvSpPr>
          <p:cNvPr name="TextBox 15" id="15"/>
          <p:cNvSpPr txBox="true"/>
          <p:nvPr/>
        </p:nvSpPr>
        <p:spPr>
          <a:xfrm rot="0">
            <a:off x="7921319" y="4545195"/>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1847</a:t>
            </a:r>
          </a:p>
        </p:txBody>
      </p:sp>
      <p:sp>
        <p:nvSpPr>
          <p:cNvPr name="TextBox 16" id="16"/>
          <p:cNvSpPr txBox="true"/>
          <p:nvPr/>
        </p:nvSpPr>
        <p:spPr>
          <a:xfrm rot="0">
            <a:off x="6784969" y="2481335"/>
            <a:ext cx="4001212" cy="1351400"/>
          </a:xfrm>
          <a:prstGeom prst="rect">
            <a:avLst/>
          </a:prstGeom>
        </p:spPr>
        <p:txBody>
          <a:bodyPr anchor="t" rtlCol="false" tIns="0" lIns="0" bIns="0" rIns="0">
            <a:spAutoFit/>
          </a:bodyPr>
          <a:lstStyle/>
          <a:p>
            <a:pPr algn="l">
              <a:lnSpc>
                <a:spcPts val="1594"/>
              </a:lnSpc>
            </a:pPr>
            <a:r>
              <a:rPr lang="en-US" sz="1138" b="true">
                <a:solidFill>
                  <a:srgbClr val="FFFFFF"/>
                </a:solidFill>
                <a:latin typeface="Garet Bold"/>
                <a:ea typeface="Garet Bold"/>
                <a:cs typeface="Garet Bold"/>
                <a:sym typeface="Garet Bold"/>
              </a:rPr>
              <a:t>Logika Boolean</a:t>
            </a:r>
          </a:p>
          <a:p>
            <a:pPr algn="l">
              <a:lnSpc>
                <a:spcPts val="1594"/>
              </a:lnSpc>
            </a:pPr>
          </a:p>
          <a:p>
            <a:pPr algn="l">
              <a:lnSpc>
                <a:spcPts val="1594"/>
              </a:lnSpc>
            </a:pPr>
            <a:r>
              <a:rPr lang="en-US" b="true" sz="1138">
                <a:solidFill>
                  <a:srgbClr val="FFFFFF"/>
                </a:solidFill>
                <a:latin typeface="Garet Bold"/>
                <a:ea typeface="Garet Bold"/>
                <a:cs typeface="Garet Bold"/>
                <a:sym typeface="Garet Bold"/>
              </a:rPr>
              <a:t>George Boole menciptakan sebuah cara untuk merepresentasikannya menggunakan Boolean operator (dan, atau, dan/atau), yang kemudian direspons dengan benar atau salah, ya atau tidak, dan mengubahnya menjadi bilangan biner 1 dan 0</a:t>
            </a:r>
          </a:p>
        </p:txBody>
      </p:sp>
      <p:sp>
        <p:nvSpPr>
          <p:cNvPr name="AutoShape 17" id="17"/>
          <p:cNvSpPr/>
          <p:nvPr/>
        </p:nvSpPr>
        <p:spPr>
          <a:xfrm flipV="true">
            <a:off x="11814976" y="4089910"/>
            <a:ext cx="0" cy="421948"/>
          </a:xfrm>
          <a:prstGeom prst="line">
            <a:avLst/>
          </a:prstGeom>
          <a:ln cap="flat" w="38100">
            <a:solidFill>
              <a:srgbClr val="FFFFFF"/>
            </a:solidFill>
            <a:prstDash val="solid"/>
            <a:headEnd type="none" len="sm" w="sm"/>
            <a:tailEnd type="none" len="sm" w="sm"/>
          </a:ln>
        </p:spPr>
      </p:sp>
      <p:sp>
        <p:nvSpPr>
          <p:cNvPr name="TextBox 18" id="18"/>
          <p:cNvSpPr txBox="true"/>
          <p:nvPr/>
        </p:nvSpPr>
        <p:spPr>
          <a:xfrm rot="0">
            <a:off x="10950721" y="3601287"/>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1890</a:t>
            </a:r>
          </a:p>
        </p:txBody>
      </p:sp>
      <p:sp>
        <p:nvSpPr>
          <p:cNvPr name="TextBox 19" id="19"/>
          <p:cNvSpPr txBox="true"/>
          <p:nvPr/>
        </p:nvSpPr>
        <p:spPr>
          <a:xfrm rot="0">
            <a:off x="9955176" y="4646444"/>
            <a:ext cx="3894592" cy="1927085"/>
          </a:xfrm>
          <a:prstGeom prst="rect">
            <a:avLst/>
          </a:prstGeom>
        </p:spPr>
        <p:txBody>
          <a:bodyPr anchor="t" rtlCol="false" tIns="0" lIns="0" bIns="0" rIns="0">
            <a:spAutoFit/>
          </a:bodyPr>
          <a:lstStyle/>
          <a:p>
            <a:pPr algn="l">
              <a:lnSpc>
                <a:spcPts val="1584"/>
              </a:lnSpc>
            </a:pPr>
            <a:r>
              <a:rPr lang="en-US" sz="1132" b="true">
                <a:solidFill>
                  <a:srgbClr val="FFFFFF"/>
                </a:solidFill>
                <a:latin typeface="Garet Bold"/>
                <a:ea typeface="Garet Bold"/>
                <a:cs typeface="Garet Bold"/>
                <a:sym typeface="Garet Bold"/>
              </a:rPr>
              <a:t>Sistem mekanis untuk perhitungan statistik</a:t>
            </a:r>
          </a:p>
          <a:p>
            <a:pPr algn="l">
              <a:lnSpc>
                <a:spcPts val="1584"/>
              </a:lnSpc>
            </a:pPr>
          </a:p>
          <a:p>
            <a:pPr algn="l">
              <a:lnSpc>
                <a:spcPts val="1584"/>
              </a:lnSpc>
            </a:pPr>
            <a:r>
              <a:rPr lang="en-US" sz="1132">
                <a:solidFill>
                  <a:srgbClr val="FFFFFF"/>
                </a:solidFill>
                <a:latin typeface="Garet"/>
                <a:ea typeface="Garet"/>
                <a:cs typeface="Garet"/>
                <a:sym typeface="Garet"/>
              </a:rPr>
              <a:t>Herman Hollerith menciptakan mesin gabungan antara perhitungan mekanis dan kartu punch. Tujuannya agar ia bisa secara cepat menghitung statistik yang dikumpulkan dari jutaan orang. Mesin yang dikenal dengan nama mesin penghitung ini merupakan mesin elektromekanis yang didesain untuk membantu merangkum informasi yang disimpan dalam kartu punch.</a:t>
            </a:r>
          </a:p>
        </p:txBody>
      </p:sp>
      <p:sp>
        <p:nvSpPr>
          <p:cNvPr name="AutoShape 20" id="20"/>
          <p:cNvSpPr/>
          <p:nvPr/>
        </p:nvSpPr>
        <p:spPr>
          <a:xfrm>
            <a:off x="14199766" y="7097580"/>
            <a:ext cx="421948" cy="0"/>
          </a:xfrm>
          <a:prstGeom prst="line">
            <a:avLst/>
          </a:prstGeom>
          <a:ln cap="flat" w="38100">
            <a:solidFill>
              <a:srgbClr val="FFFFFF"/>
            </a:solidFill>
            <a:prstDash val="solid"/>
            <a:headEnd type="none" len="sm" w="sm"/>
            <a:tailEnd type="none" len="sm" w="sm"/>
          </a:ln>
        </p:spPr>
      </p:sp>
      <p:sp>
        <p:nvSpPr>
          <p:cNvPr name="TextBox 21" id="21"/>
          <p:cNvSpPr txBox="true"/>
          <p:nvPr/>
        </p:nvSpPr>
        <p:spPr>
          <a:xfrm rot="5400000">
            <a:off x="13009326" y="6881844"/>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1950</a:t>
            </a:r>
          </a:p>
        </p:txBody>
      </p:sp>
      <p:sp>
        <p:nvSpPr>
          <p:cNvPr name="TextBox 22" id="22"/>
          <p:cNvSpPr txBox="true"/>
          <p:nvPr/>
        </p:nvSpPr>
        <p:spPr>
          <a:xfrm rot="0">
            <a:off x="14631239" y="6426219"/>
            <a:ext cx="3381918" cy="1361773"/>
          </a:xfrm>
          <a:prstGeom prst="rect">
            <a:avLst/>
          </a:prstGeom>
        </p:spPr>
        <p:txBody>
          <a:bodyPr anchor="t" rtlCol="false" tIns="0" lIns="0" bIns="0" rIns="0">
            <a:spAutoFit/>
          </a:bodyPr>
          <a:lstStyle/>
          <a:p>
            <a:pPr algn="l">
              <a:lnSpc>
                <a:spcPts val="1868"/>
              </a:lnSpc>
            </a:pPr>
            <a:r>
              <a:rPr lang="en-US" b="true" sz="1334">
                <a:solidFill>
                  <a:srgbClr val="FFFFFF"/>
                </a:solidFill>
                <a:latin typeface="Garet Bold"/>
                <a:ea typeface="Garet Bold"/>
                <a:cs typeface="Garet Bold"/>
                <a:sym typeface="Garet Bold"/>
              </a:rPr>
              <a:t>Alan Turing, seorang matematikawan terkenal dari Inggris, melakukan Percobaan Turing untuk menunjukkan apakah sebuah komputer benar-benar memiliki kecerdasan mirip dengan manusia.</a:t>
            </a:r>
          </a:p>
        </p:txBody>
      </p:sp>
      <p:sp>
        <p:nvSpPr>
          <p:cNvPr name="TextBox 23" id="23"/>
          <p:cNvSpPr txBox="true"/>
          <p:nvPr/>
        </p:nvSpPr>
        <p:spPr>
          <a:xfrm rot="0">
            <a:off x="10173962" y="8165626"/>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1952</a:t>
            </a:r>
          </a:p>
        </p:txBody>
      </p:sp>
      <p:sp>
        <p:nvSpPr>
          <p:cNvPr name="AutoShape 24" id="24"/>
          <p:cNvSpPr/>
          <p:nvPr/>
        </p:nvSpPr>
        <p:spPr>
          <a:xfrm flipV="true">
            <a:off x="11057267" y="8635199"/>
            <a:ext cx="0" cy="421948"/>
          </a:xfrm>
          <a:prstGeom prst="line">
            <a:avLst/>
          </a:prstGeom>
          <a:ln cap="flat" w="38100">
            <a:solidFill>
              <a:srgbClr val="FFFFFF"/>
            </a:solidFill>
            <a:prstDash val="solid"/>
            <a:headEnd type="none" len="sm" w="sm"/>
            <a:tailEnd type="none" len="sm" w="sm"/>
          </a:ln>
        </p:spPr>
      </p:sp>
      <p:sp>
        <p:nvSpPr>
          <p:cNvPr name="TextBox 25" id="25"/>
          <p:cNvSpPr txBox="true"/>
          <p:nvPr/>
        </p:nvSpPr>
        <p:spPr>
          <a:xfrm rot="0">
            <a:off x="8240480" y="9057147"/>
            <a:ext cx="7838940" cy="979510"/>
          </a:xfrm>
          <a:prstGeom prst="rect">
            <a:avLst/>
          </a:prstGeom>
        </p:spPr>
        <p:txBody>
          <a:bodyPr anchor="t" rtlCol="false" tIns="0" lIns="0" bIns="0" rIns="0">
            <a:spAutoFit/>
          </a:bodyPr>
          <a:lstStyle/>
          <a:p>
            <a:pPr algn="l">
              <a:lnSpc>
                <a:spcPts val="1611"/>
              </a:lnSpc>
            </a:pPr>
            <a:r>
              <a:rPr lang="en-US" b="true" sz="1151">
                <a:solidFill>
                  <a:srgbClr val="FFFFFF"/>
                </a:solidFill>
                <a:latin typeface="Garet Bold"/>
                <a:ea typeface="Garet Bold"/>
                <a:cs typeface="Garet Bold"/>
                <a:sym typeface="Garet Bold"/>
              </a:rPr>
              <a:t>Sebuah program diciptakan oleh Arthur Samuel menggunakan proses learning komputer. Program ini merupakan program permainan checkers, sejenis permainan catur dengan bidak mirip kancing. Program ini kemudian dikembangkan oleh IBM sehingga semakin sering program memainkan checker, maka semakin mudah bagi program ini menciptakan strategi kemenangan dengan mempelajari langkah-langkah yang efisien.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84686">
                <a:alpha val="100000"/>
              </a:srgbClr>
            </a:gs>
          </a:gsLst>
          <a:lin ang="2700000"/>
        </a:gradFill>
      </p:bgPr>
    </p:bg>
    <p:spTree>
      <p:nvGrpSpPr>
        <p:cNvPr id="1" name=""/>
        <p:cNvGrpSpPr/>
        <p:nvPr/>
      </p:nvGrpSpPr>
      <p:grpSpPr>
        <a:xfrm>
          <a:off x="0" y="0"/>
          <a:ext cx="0" cy="0"/>
          <a:chOff x="0" y="0"/>
          <a:chExt cx="0" cy="0"/>
        </a:xfrm>
      </p:grpSpPr>
      <p:sp>
        <p:nvSpPr>
          <p:cNvPr name="Freeform 2" id="2"/>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3666286" y="661785"/>
            <a:ext cx="10955427" cy="816761"/>
          </a:xfrm>
          <a:prstGeom prst="rect">
            <a:avLst/>
          </a:prstGeom>
        </p:spPr>
        <p:txBody>
          <a:bodyPr anchor="t" rtlCol="false" tIns="0" lIns="0" bIns="0" rIns="0">
            <a:spAutoFit/>
          </a:bodyPr>
          <a:lstStyle/>
          <a:p>
            <a:pPr algn="ctr">
              <a:lnSpc>
                <a:spcPts val="6717"/>
              </a:lnSpc>
            </a:pPr>
            <a:r>
              <a:rPr lang="en-US" b="true" sz="4798">
                <a:solidFill>
                  <a:srgbClr val="FFFFFF"/>
                </a:solidFill>
                <a:latin typeface="Garet Bold"/>
                <a:ea typeface="Garet Bold"/>
                <a:cs typeface="Garet Bold"/>
                <a:sym typeface="Garet Bold"/>
              </a:rPr>
              <a:t>Sejarah Deep Learning</a:t>
            </a:r>
          </a:p>
        </p:txBody>
      </p:sp>
      <p:sp>
        <p:nvSpPr>
          <p:cNvPr name="AutoShape 5" id="5"/>
          <p:cNvSpPr/>
          <p:nvPr/>
        </p:nvSpPr>
        <p:spPr>
          <a:xfrm flipV="true">
            <a:off x="1649452" y="5795471"/>
            <a:ext cx="12704681" cy="0"/>
          </a:xfrm>
          <a:prstGeom prst="line">
            <a:avLst/>
          </a:prstGeom>
          <a:ln cap="flat" w="38100">
            <a:solidFill>
              <a:srgbClr val="FFFFFF"/>
            </a:solidFill>
            <a:prstDash val="solid"/>
            <a:headEnd type="none" len="sm" w="sm"/>
            <a:tailEnd type="none" len="sm" w="sm"/>
          </a:ln>
        </p:spPr>
      </p:sp>
      <p:sp>
        <p:nvSpPr>
          <p:cNvPr name="AutoShape 6" id="6"/>
          <p:cNvSpPr/>
          <p:nvPr/>
        </p:nvSpPr>
        <p:spPr>
          <a:xfrm flipV="true">
            <a:off x="5119585" y="5354474"/>
            <a:ext cx="0" cy="421948"/>
          </a:xfrm>
          <a:prstGeom prst="line">
            <a:avLst/>
          </a:prstGeom>
          <a:ln cap="flat" w="38100">
            <a:solidFill>
              <a:srgbClr val="FFFFFF"/>
            </a:solidFill>
            <a:prstDash val="solid"/>
            <a:headEnd type="none" len="sm" w="sm"/>
            <a:tailEnd type="none" len="sm" w="sm"/>
          </a:ln>
        </p:spPr>
      </p:sp>
      <p:sp>
        <p:nvSpPr>
          <p:cNvPr name="TextBox 7" id="7"/>
          <p:cNvSpPr txBox="true"/>
          <p:nvPr/>
        </p:nvSpPr>
        <p:spPr>
          <a:xfrm rot="0">
            <a:off x="4236279" y="5958820"/>
            <a:ext cx="1728510"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2006</a:t>
            </a:r>
          </a:p>
        </p:txBody>
      </p:sp>
      <p:sp>
        <p:nvSpPr>
          <p:cNvPr name="TextBox 8" id="8"/>
          <p:cNvSpPr txBox="true"/>
          <p:nvPr/>
        </p:nvSpPr>
        <p:spPr>
          <a:xfrm rot="0">
            <a:off x="3358913" y="2678989"/>
            <a:ext cx="3343374" cy="2374196"/>
          </a:xfrm>
          <a:prstGeom prst="rect">
            <a:avLst/>
          </a:prstGeom>
        </p:spPr>
        <p:txBody>
          <a:bodyPr anchor="t" rtlCol="false" tIns="0" lIns="0" bIns="0" rIns="0">
            <a:spAutoFit/>
          </a:bodyPr>
          <a:lstStyle/>
          <a:p>
            <a:pPr algn="l">
              <a:lnSpc>
                <a:spcPts val="2422"/>
              </a:lnSpc>
            </a:pPr>
            <a:r>
              <a:rPr lang="en-US" b="true" sz="1730">
                <a:solidFill>
                  <a:srgbClr val="FFFFFF"/>
                </a:solidFill>
                <a:latin typeface="Garet Bold"/>
                <a:ea typeface="Garet Bold"/>
                <a:cs typeface="Garet Bold"/>
                <a:sym typeface="Garet Bold"/>
              </a:rPr>
              <a:t>Geoffrey Hinton mencetuskan istilah ‘deep learning’ untuk menjelaskan tentang algoritma baru yang memungkinkan komputer ‘melihat’ dan membedakan objek dan teks dalam satu gambar atau video.</a:t>
            </a:r>
          </a:p>
        </p:txBody>
      </p:sp>
      <p:sp>
        <p:nvSpPr>
          <p:cNvPr name="TextBox 9" id="9"/>
          <p:cNvSpPr txBox="true"/>
          <p:nvPr/>
        </p:nvSpPr>
        <p:spPr>
          <a:xfrm rot="0">
            <a:off x="9746584" y="5095875"/>
            <a:ext cx="2090578" cy="469573"/>
          </a:xfrm>
          <a:prstGeom prst="rect">
            <a:avLst/>
          </a:prstGeom>
        </p:spPr>
        <p:txBody>
          <a:bodyPr anchor="t" rtlCol="false" tIns="0" lIns="0" bIns="0" rIns="0">
            <a:spAutoFit/>
          </a:bodyPr>
          <a:lstStyle/>
          <a:p>
            <a:pPr algn="ctr">
              <a:lnSpc>
                <a:spcPts val="3877"/>
              </a:lnSpc>
            </a:pPr>
            <a:r>
              <a:rPr lang="en-US" b="true" sz="2769">
                <a:solidFill>
                  <a:srgbClr val="FFFFFF"/>
                </a:solidFill>
                <a:latin typeface="Garet Bold"/>
                <a:ea typeface="Garet Bold"/>
                <a:cs typeface="Garet Bold"/>
                <a:sym typeface="Garet Bold"/>
              </a:rPr>
              <a:t>2011-2014</a:t>
            </a:r>
          </a:p>
        </p:txBody>
      </p:sp>
      <p:sp>
        <p:nvSpPr>
          <p:cNvPr name="TextBox 10" id="10"/>
          <p:cNvSpPr txBox="true"/>
          <p:nvPr/>
        </p:nvSpPr>
        <p:spPr>
          <a:xfrm rot="0">
            <a:off x="8984272" y="6231834"/>
            <a:ext cx="4282473" cy="2583384"/>
          </a:xfrm>
          <a:prstGeom prst="rect">
            <a:avLst/>
          </a:prstGeom>
        </p:spPr>
        <p:txBody>
          <a:bodyPr anchor="t" rtlCol="false" tIns="0" lIns="0" bIns="0" rIns="0">
            <a:spAutoFit/>
          </a:bodyPr>
          <a:lstStyle/>
          <a:p>
            <a:pPr algn="l">
              <a:lnSpc>
                <a:spcPts val="2604"/>
              </a:lnSpc>
            </a:pPr>
            <a:r>
              <a:rPr lang="en-US" b="true" sz="1860">
                <a:solidFill>
                  <a:srgbClr val="FFFFFF"/>
                </a:solidFill>
                <a:latin typeface="Garet Bold"/>
                <a:ea typeface="Garet Bold"/>
                <a:cs typeface="Garet Bold"/>
                <a:sym typeface="Garet Bold"/>
              </a:rPr>
              <a:t>tim yang dipimpin oleh Jürgen Ciresan, Alex Krizhevsky, Ilya Sutskever, dan Geoffrey Hinton berhasil memenangkan kompetisi pengenalan karakter, rambu lalu lintas, dan pencitraan medis dengan menggunakan arsitektur jaringan konvolusional mereka.</a:t>
            </a:r>
          </a:p>
        </p:txBody>
      </p:sp>
      <p:sp>
        <p:nvSpPr>
          <p:cNvPr name="AutoShape 11" id="11"/>
          <p:cNvSpPr/>
          <p:nvPr/>
        </p:nvSpPr>
        <p:spPr>
          <a:xfrm flipV="true">
            <a:off x="10791873" y="5795471"/>
            <a:ext cx="0" cy="421948"/>
          </a:xfrm>
          <a:prstGeom prst="line">
            <a:avLst/>
          </a:prstGeom>
          <a:ln cap="flat" w="38100">
            <a:solidFill>
              <a:srgbClr val="FFFFFF"/>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84686">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740859" y="2305140"/>
            <a:ext cx="4545150" cy="957224"/>
            <a:chOff x="0" y="0"/>
            <a:chExt cx="1128628" cy="237693"/>
          </a:xfrm>
        </p:grpSpPr>
        <p:sp>
          <p:nvSpPr>
            <p:cNvPr name="Freeform 3" id="3"/>
            <p:cNvSpPr/>
            <p:nvPr/>
          </p:nvSpPr>
          <p:spPr>
            <a:xfrm flipH="false" flipV="false" rot="0">
              <a:off x="0" y="0"/>
              <a:ext cx="1128628" cy="237693"/>
            </a:xfrm>
            <a:custGeom>
              <a:avLst/>
              <a:gdLst/>
              <a:ahLst/>
              <a:cxnLst/>
              <a:rect r="r" b="b" t="t" l="l"/>
              <a:pathLst>
                <a:path h="237693" w="1128628">
                  <a:moveTo>
                    <a:pt x="0" y="0"/>
                  </a:moveTo>
                  <a:lnTo>
                    <a:pt x="1128628" y="0"/>
                  </a:lnTo>
                  <a:lnTo>
                    <a:pt x="1128628" y="237693"/>
                  </a:lnTo>
                  <a:lnTo>
                    <a:pt x="0" y="237693"/>
                  </a:lnTo>
                  <a:close/>
                </a:path>
              </a:pathLst>
            </a:custGeom>
            <a:solidFill>
              <a:srgbClr val="D3E8EE"/>
            </a:solidFill>
          </p:spPr>
        </p:sp>
        <p:sp>
          <p:nvSpPr>
            <p:cNvPr name="TextBox 4" id="4"/>
            <p:cNvSpPr txBox="true"/>
            <p:nvPr/>
          </p:nvSpPr>
          <p:spPr>
            <a:xfrm>
              <a:off x="0" y="-38100"/>
              <a:ext cx="1128628" cy="275793"/>
            </a:xfrm>
            <a:prstGeom prst="rect">
              <a:avLst/>
            </a:prstGeom>
          </p:spPr>
          <p:txBody>
            <a:bodyPr anchor="ctr" rtlCol="false" tIns="50800" lIns="50800" bIns="50800" rIns="50800"/>
            <a:lstStyle/>
            <a:p>
              <a:pPr algn="ctr">
                <a:lnSpc>
                  <a:spcPts val="2720"/>
                </a:lnSpc>
              </a:pPr>
            </a:p>
          </p:txBody>
        </p:sp>
      </p:grpSp>
      <p:grpSp>
        <p:nvGrpSpPr>
          <p:cNvPr name="Group 5" id="5"/>
          <p:cNvGrpSpPr/>
          <p:nvPr/>
        </p:nvGrpSpPr>
        <p:grpSpPr>
          <a:xfrm rot="0">
            <a:off x="6904392" y="2305140"/>
            <a:ext cx="4545150" cy="957224"/>
            <a:chOff x="0" y="0"/>
            <a:chExt cx="1128628" cy="237693"/>
          </a:xfrm>
        </p:grpSpPr>
        <p:sp>
          <p:nvSpPr>
            <p:cNvPr name="Freeform 6" id="6"/>
            <p:cNvSpPr/>
            <p:nvPr/>
          </p:nvSpPr>
          <p:spPr>
            <a:xfrm flipH="false" flipV="false" rot="0">
              <a:off x="0" y="0"/>
              <a:ext cx="1128628" cy="237693"/>
            </a:xfrm>
            <a:custGeom>
              <a:avLst/>
              <a:gdLst/>
              <a:ahLst/>
              <a:cxnLst/>
              <a:rect r="r" b="b" t="t" l="l"/>
              <a:pathLst>
                <a:path h="237693" w="1128628">
                  <a:moveTo>
                    <a:pt x="0" y="0"/>
                  </a:moveTo>
                  <a:lnTo>
                    <a:pt x="1128628" y="0"/>
                  </a:lnTo>
                  <a:lnTo>
                    <a:pt x="1128628" y="237693"/>
                  </a:lnTo>
                  <a:lnTo>
                    <a:pt x="0" y="237693"/>
                  </a:lnTo>
                  <a:close/>
                </a:path>
              </a:pathLst>
            </a:custGeom>
            <a:solidFill>
              <a:srgbClr val="D3E8EE"/>
            </a:solidFill>
          </p:spPr>
        </p:sp>
        <p:sp>
          <p:nvSpPr>
            <p:cNvPr name="TextBox 7" id="7"/>
            <p:cNvSpPr txBox="true"/>
            <p:nvPr/>
          </p:nvSpPr>
          <p:spPr>
            <a:xfrm>
              <a:off x="0" y="-38100"/>
              <a:ext cx="1128628" cy="275793"/>
            </a:xfrm>
            <a:prstGeom prst="rect">
              <a:avLst/>
            </a:prstGeom>
          </p:spPr>
          <p:txBody>
            <a:bodyPr anchor="ctr" rtlCol="false" tIns="50800" lIns="50800" bIns="50800" rIns="50800"/>
            <a:lstStyle/>
            <a:p>
              <a:pPr algn="ctr">
                <a:lnSpc>
                  <a:spcPts val="2720"/>
                </a:lnSpc>
              </a:pPr>
            </a:p>
          </p:txBody>
        </p:sp>
      </p:grpSp>
      <p:grpSp>
        <p:nvGrpSpPr>
          <p:cNvPr name="Group 8" id="8"/>
          <p:cNvGrpSpPr/>
          <p:nvPr/>
        </p:nvGrpSpPr>
        <p:grpSpPr>
          <a:xfrm rot="0">
            <a:off x="12217345" y="2305140"/>
            <a:ext cx="4545150" cy="957224"/>
            <a:chOff x="0" y="0"/>
            <a:chExt cx="1128628" cy="237693"/>
          </a:xfrm>
        </p:grpSpPr>
        <p:sp>
          <p:nvSpPr>
            <p:cNvPr name="Freeform 9" id="9"/>
            <p:cNvSpPr/>
            <p:nvPr/>
          </p:nvSpPr>
          <p:spPr>
            <a:xfrm flipH="false" flipV="false" rot="0">
              <a:off x="0" y="0"/>
              <a:ext cx="1128628" cy="237693"/>
            </a:xfrm>
            <a:custGeom>
              <a:avLst/>
              <a:gdLst/>
              <a:ahLst/>
              <a:cxnLst/>
              <a:rect r="r" b="b" t="t" l="l"/>
              <a:pathLst>
                <a:path h="237693" w="1128628">
                  <a:moveTo>
                    <a:pt x="0" y="0"/>
                  </a:moveTo>
                  <a:lnTo>
                    <a:pt x="1128628" y="0"/>
                  </a:lnTo>
                  <a:lnTo>
                    <a:pt x="1128628" y="237693"/>
                  </a:lnTo>
                  <a:lnTo>
                    <a:pt x="0" y="237693"/>
                  </a:lnTo>
                  <a:close/>
                </a:path>
              </a:pathLst>
            </a:custGeom>
            <a:solidFill>
              <a:srgbClr val="D3E8EE"/>
            </a:solidFill>
          </p:spPr>
        </p:sp>
        <p:sp>
          <p:nvSpPr>
            <p:cNvPr name="TextBox 10" id="10"/>
            <p:cNvSpPr txBox="true"/>
            <p:nvPr/>
          </p:nvSpPr>
          <p:spPr>
            <a:xfrm>
              <a:off x="0" y="-38100"/>
              <a:ext cx="1128628" cy="275793"/>
            </a:xfrm>
            <a:prstGeom prst="rect">
              <a:avLst/>
            </a:prstGeom>
          </p:spPr>
          <p:txBody>
            <a:bodyPr anchor="ctr" rtlCol="false" tIns="50800" lIns="50800" bIns="50800" rIns="50800"/>
            <a:lstStyle/>
            <a:p>
              <a:pPr algn="ctr">
                <a:lnSpc>
                  <a:spcPts val="2720"/>
                </a:lnSpc>
              </a:pPr>
            </a:p>
          </p:txBody>
        </p:sp>
      </p:grpSp>
      <p:grpSp>
        <p:nvGrpSpPr>
          <p:cNvPr name="Group 11" id="11"/>
          <p:cNvGrpSpPr/>
          <p:nvPr/>
        </p:nvGrpSpPr>
        <p:grpSpPr>
          <a:xfrm rot="0">
            <a:off x="1740859" y="3417150"/>
            <a:ext cx="4545150" cy="3225817"/>
            <a:chOff x="0" y="0"/>
            <a:chExt cx="1128628" cy="801018"/>
          </a:xfrm>
        </p:grpSpPr>
        <p:sp>
          <p:nvSpPr>
            <p:cNvPr name="Freeform 12" id="12"/>
            <p:cNvSpPr/>
            <p:nvPr/>
          </p:nvSpPr>
          <p:spPr>
            <a:xfrm flipH="false" flipV="false" rot="0">
              <a:off x="0" y="0"/>
              <a:ext cx="1128628" cy="801018"/>
            </a:xfrm>
            <a:custGeom>
              <a:avLst/>
              <a:gdLst/>
              <a:ahLst/>
              <a:cxnLst/>
              <a:rect r="r" b="b" t="t" l="l"/>
              <a:pathLst>
                <a:path h="801018" w="1128628">
                  <a:moveTo>
                    <a:pt x="0" y="0"/>
                  </a:moveTo>
                  <a:lnTo>
                    <a:pt x="1128628" y="0"/>
                  </a:lnTo>
                  <a:lnTo>
                    <a:pt x="1128628" y="801018"/>
                  </a:lnTo>
                  <a:lnTo>
                    <a:pt x="0" y="801018"/>
                  </a:lnTo>
                  <a:close/>
                </a:path>
              </a:pathLst>
            </a:custGeom>
            <a:solidFill>
              <a:srgbClr val="73969F">
                <a:alpha val="48627"/>
              </a:srgbClr>
            </a:solidFill>
            <a:ln w="38100" cap="sq">
              <a:solidFill>
                <a:srgbClr val="FFFFFF">
                  <a:alpha val="48627"/>
                </a:srgbClr>
              </a:solidFill>
              <a:prstDash val="solid"/>
              <a:miter/>
            </a:ln>
          </p:spPr>
        </p:sp>
        <p:sp>
          <p:nvSpPr>
            <p:cNvPr name="TextBox 13" id="13"/>
            <p:cNvSpPr txBox="true"/>
            <p:nvPr/>
          </p:nvSpPr>
          <p:spPr>
            <a:xfrm>
              <a:off x="0" y="-38100"/>
              <a:ext cx="1128628" cy="839118"/>
            </a:xfrm>
            <a:prstGeom prst="rect">
              <a:avLst/>
            </a:prstGeom>
          </p:spPr>
          <p:txBody>
            <a:bodyPr anchor="ctr" rtlCol="false" tIns="50800" lIns="50800" bIns="50800" rIns="50800"/>
            <a:lstStyle/>
            <a:p>
              <a:pPr algn="ctr">
                <a:lnSpc>
                  <a:spcPts val="2720"/>
                </a:lnSpc>
              </a:pPr>
            </a:p>
          </p:txBody>
        </p:sp>
      </p:grpSp>
      <p:grpSp>
        <p:nvGrpSpPr>
          <p:cNvPr name="Group 14" id="14"/>
          <p:cNvGrpSpPr/>
          <p:nvPr/>
        </p:nvGrpSpPr>
        <p:grpSpPr>
          <a:xfrm rot="0">
            <a:off x="6904392" y="3417150"/>
            <a:ext cx="4545150" cy="3225817"/>
            <a:chOff x="0" y="0"/>
            <a:chExt cx="1128628" cy="801018"/>
          </a:xfrm>
        </p:grpSpPr>
        <p:sp>
          <p:nvSpPr>
            <p:cNvPr name="Freeform 15" id="15"/>
            <p:cNvSpPr/>
            <p:nvPr/>
          </p:nvSpPr>
          <p:spPr>
            <a:xfrm flipH="false" flipV="false" rot="0">
              <a:off x="0" y="0"/>
              <a:ext cx="1128628" cy="801018"/>
            </a:xfrm>
            <a:custGeom>
              <a:avLst/>
              <a:gdLst/>
              <a:ahLst/>
              <a:cxnLst/>
              <a:rect r="r" b="b" t="t" l="l"/>
              <a:pathLst>
                <a:path h="801018" w="1128628">
                  <a:moveTo>
                    <a:pt x="0" y="0"/>
                  </a:moveTo>
                  <a:lnTo>
                    <a:pt x="1128628" y="0"/>
                  </a:lnTo>
                  <a:lnTo>
                    <a:pt x="1128628" y="801018"/>
                  </a:lnTo>
                  <a:lnTo>
                    <a:pt x="0" y="801018"/>
                  </a:lnTo>
                  <a:close/>
                </a:path>
              </a:pathLst>
            </a:custGeom>
            <a:solidFill>
              <a:srgbClr val="73969F">
                <a:alpha val="48627"/>
              </a:srgbClr>
            </a:solidFill>
            <a:ln w="38100" cap="sq">
              <a:solidFill>
                <a:srgbClr val="FFFFFF">
                  <a:alpha val="48627"/>
                </a:srgbClr>
              </a:solidFill>
              <a:prstDash val="solid"/>
              <a:miter/>
            </a:ln>
          </p:spPr>
        </p:sp>
        <p:sp>
          <p:nvSpPr>
            <p:cNvPr name="TextBox 16" id="16"/>
            <p:cNvSpPr txBox="true"/>
            <p:nvPr/>
          </p:nvSpPr>
          <p:spPr>
            <a:xfrm>
              <a:off x="0" y="-38100"/>
              <a:ext cx="1128628" cy="839118"/>
            </a:xfrm>
            <a:prstGeom prst="rect">
              <a:avLst/>
            </a:prstGeom>
          </p:spPr>
          <p:txBody>
            <a:bodyPr anchor="ctr" rtlCol="false" tIns="50800" lIns="50800" bIns="50800" rIns="50800"/>
            <a:lstStyle/>
            <a:p>
              <a:pPr algn="ctr">
                <a:lnSpc>
                  <a:spcPts val="2720"/>
                </a:lnSpc>
              </a:pPr>
            </a:p>
          </p:txBody>
        </p:sp>
      </p:grpSp>
      <p:grpSp>
        <p:nvGrpSpPr>
          <p:cNvPr name="Group 17" id="17"/>
          <p:cNvGrpSpPr/>
          <p:nvPr/>
        </p:nvGrpSpPr>
        <p:grpSpPr>
          <a:xfrm rot="0">
            <a:off x="12217345" y="3417150"/>
            <a:ext cx="4545150" cy="3225817"/>
            <a:chOff x="0" y="0"/>
            <a:chExt cx="1128628" cy="801018"/>
          </a:xfrm>
        </p:grpSpPr>
        <p:sp>
          <p:nvSpPr>
            <p:cNvPr name="Freeform 18" id="18"/>
            <p:cNvSpPr/>
            <p:nvPr/>
          </p:nvSpPr>
          <p:spPr>
            <a:xfrm flipH="false" flipV="false" rot="0">
              <a:off x="0" y="0"/>
              <a:ext cx="1128628" cy="801018"/>
            </a:xfrm>
            <a:custGeom>
              <a:avLst/>
              <a:gdLst/>
              <a:ahLst/>
              <a:cxnLst/>
              <a:rect r="r" b="b" t="t" l="l"/>
              <a:pathLst>
                <a:path h="801018" w="1128628">
                  <a:moveTo>
                    <a:pt x="0" y="0"/>
                  </a:moveTo>
                  <a:lnTo>
                    <a:pt x="1128628" y="0"/>
                  </a:lnTo>
                  <a:lnTo>
                    <a:pt x="1128628" y="801018"/>
                  </a:lnTo>
                  <a:lnTo>
                    <a:pt x="0" y="801018"/>
                  </a:lnTo>
                  <a:close/>
                </a:path>
              </a:pathLst>
            </a:custGeom>
            <a:solidFill>
              <a:srgbClr val="73969F">
                <a:alpha val="48627"/>
              </a:srgbClr>
            </a:solidFill>
            <a:ln w="38100" cap="sq">
              <a:solidFill>
                <a:srgbClr val="FFFFFF">
                  <a:alpha val="48627"/>
                </a:srgbClr>
              </a:solidFill>
              <a:prstDash val="solid"/>
              <a:miter/>
            </a:ln>
          </p:spPr>
        </p:sp>
        <p:sp>
          <p:nvSpPr>
            <p:cNvPr name="TextBox 19" id="19"/>
            <p:cNvSpPr txBox="true"/>
            <p:nvPr/>
          </p:nvSpPr>
          <p:spPr>
            <a:xfrm>
              <a:off x="0" y="-38100"/>
              <a:ext cx="1128628" cy="839118"/>
            </a:xfrm>
            <a:prstGeom prst="rect">
              <a:avLst/>
            </a:prstGeom>
          </p:spPr>
          <p:txBody>
            <a:bodyPr anchor="ctr" rtlCol="false" tIns="50800" lIns="50800" bIns="50800" rIns="50800"/>
            <a:lstStyle/>
            <a:p>
              <a:pPr algn="ctr">
                <a:lnSpc>
                  <a:spcPts val="2720"/>
                </a:lnSpc>
              </a:pPr>
            </a:p>
          </p:txBody>
        </p:sp>
      </p:grpSp>
      <p:sp>
        <p:nvSpPr>
          <p:cNvPr name="Freeform 20" id="20"/>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TextBox 22" id="22"/>
          <p:cNvSpPr txBox="true"/>
          <p:nvPr/>
        </p:nvSpPr>
        <p:spPr>
          <a:xfrm rot="0">
            <a:off x="3570113" y="904875"/>
            <a:ext cx="11006899" cy="1005532"/>
          </a:xfrm>
          <a:prstGeom prst="rect">
            <a:avLst/>
          </a:prstGeom>
        </p:spPr>
        <p:txBody>
          <a:bodyPr anchor="t" rtlCol="false" tIns="0" lIns="0" bIns="0" rIns="0">
            <a:spAutoFit/>
          </a:bodyPr>
          <a:lstStyle/>
          <a:p>
            <a:pPr algn="ctr">
              <a:lnSpc>
                <a:spcPts val="8101"/>
              </a:lnSpc>
            </a:pPr>
            <a:r>
              <a:rPr lang="en-US" b="true" sz="5787">
                <a:solidFill>
                  <a:srgbClr val="FFFFFF"/>
                </a:solidFill>
                <a:latin typeface="Garet Bold"/>
                <a:ea typeface="Garet Bold"/>
                <a:cs typeface="Garet Bold"/>
                <a:sym typeface="Garet Bold"/>
              </a:rPr>
              <a:t>Perbedaan</a:t>
            </a:r>
          </a:p>
        </p:txBody>
      </p:sp>
      <p:sp>
        <p:nvSpPr>
          <p:cNvPr name="TextBox 23" id="23"/>
          <p:cNvSpPr txBox="true"/>
          <p:nvPr/>
        </p:nvSpPr>
        <p:spPr>
          <a:xfrm rot="0">
            <a:off x="2355001" y="2563647"/>
            <a:ext cx="3316866" cy="392584"/>
          </a:xfrm>
          <a:prstGeom prst="rect">
            <a:avLst/>
          </a:prstGeom>
        </p:spPr>
        <p:txBody>
          <a:bodyPr anchor="t" rtlCol="false" tIns="0" lIns="0" bIns="0" rIns="0">
            <a:spAutoFit/>
          </a:bodyPr>
          <a:lstStyle/>
          <a:p>
            <a:pPr algn="ctr">
              <a:lnSpc>
                <a:spcPts val="3260"/>
              </a:lnSpc>
              <a:spcBef>
                <a:spcPct val="0"/>
              </a:spcBef>
            </a:pPr>
            <a:r>
              <a:rPr lang="en-US" b="true" sz="2328">
                <a:solidFill>
                  <a:srgbClr val="112542"/>
                </a:solidFill>
                <a:latin typeface="Garet Bold"/>
                <a:ea typeface="Garet Bold"/>
                <a:cs typeface="Garet Bold"/>
                <a:sym typeface="Garet Bold"/>
              </a:rPr>
              <a:t>Artificial Intelligence</a:t>
            </a:r>
          </a:p>
        </p:txBody>
      </p:sp>
      <p:sp>
        <p:nvSpPr>
          <p:cNvPr name="TextBox 24" id="24"/>
          <p:cNvSpPr txBox="true"/>
          <p:nvPr/>
        </p:nvSpPr>
        <p:spPr>
          <a:xfrm rot="0">
            <a:off x="7368440" y="2563647"/>
            <a:ext cx="3617055" cy="392584"/>
          </a:xfrm>
          <a:prstGeom prst="rect">
            <a:avLst/>
          </a:prstGeom>
        </p:spPr>
        <p:txBody>
          <a:bodyPr anchor="t" rtlCol="false" tIns="0" lIns="0" bIns="0" rIns="0">
            <a:spAutoFit/>
          </a:bodyPr>
          <a:lstStyle/>
          <a:p>
            <a:pPr algn="ctr">
              <a:lnSpc>
                <a:spcPts val="3260"/>
              </a:lnSpc>
              <a:spcBef>
                <a:spcPct val="0"/>
              </a:spcBef>
            </a:pPr>
            <a:r>
              <a:rPr lang="en-US" b="true" sz="2328">
                <a:solidFill>
                  <a:srgbClr val="112542"/>
                </a:solidFill>
                <a:latin typeface="Garet Bold"/>
                <a:ea typeface="Garet Bold"/>
                <a:cs typeface="Garet Bold"/>
                <a:sym typeface="Garet Bold"/>
              </a:rPr>
              <a:t>Machine Learning</a:t>
            </a:r>
          </a:p>
        </p:txBody>
      </p:sp>
      <p:sp>
        <p:nvSpPr>
          <p:cNvPr name="TextBox 25" id="25"/>
          <p:cNvSpPr txBox="true"/>
          <p:nvPr/>
        </p:nvSpPr>
        <p:spPr>
          <a:xfrm rot="0">
            <a:off x="12681392" y="2563647"/>
            <a:ext cx="3617055" cy="392584"/>
          </a:xfrm>
          <a:prstGeom prst="rect">
            <a:avLst/>
          </a:prstGeom>
        </p:spPr>
        <p:txBody>
          <a:bodyPr anchor="t" rtlCol="false" tIns="0" lIns="0" bIns="0" rIns="0">
            <a:spAutoFit/>
          </a:bodyPr>
          <a:lstStyle/>
          <a:p>
            <a:pPr algn="ctr">
              <a:lnSpc>
                <a:spcPts val="3260"/>
              </a:lnSpc>
              <a:spcBef>
                <a:spcPct val="0"/>
              </a:spcBef>
            </a:pPr>
            <a:r>
              <a:rPr lang="en-US" b="true" sz="2328">
                <a:solidFill>
                  <a:srgbClr val="112542"/>
                </a:solidFill>
                <a:latin typeface="Garet Bold"/>
                <a:ea typeface="Garet Bold"/>
                <a:cs typeface="Garet Bold"/>
                <a:sym typeface="Garet Bold"/>
              </a:rPr>
              <a:t>Deep Learning</a:t>
            </a:r>
          </a:p>
        </p:txBody>
      </p:sp>
      <p:sp>
        <p:nvSpPr>
          <p:cNvPr name="TextBox 26" id="26"/>
          <p:cNvSpPr txBox="true"/>
          <p:nvPr/>
        </p:nvSpPr>
        <p:spPr>
          <a:xfrm rot="0">
            <a:off x="2161631" y="3937199"/>
            <a:ext cx="3777247" cy="2108693"/>
          </a:xfrm>
          <a:prstGeom prst="rect">
            <a:avLst/>
          </a:prstGeom>
        </p:spPr>
        <p:txBody>
          <a:bodyPr anchor="t" rtlCol="false" tIns="0" lIns="0" bIns="0" rIns="0">
            <a:spAutoFit/>
          </a:bodyPr>
          <a:lstStyle/>
          <a:p>
            <a:pPr algn="just">
              <a:lnSpc>
                <a:spcPts val="3388"/>
              </a:lnSpc>
            </a:pPr>
            <a:r>
              <a:rPr lang="en-US" sz="2029">
                <a:solidFill>
                  <a:srgbClr val="FFFFFF"/>
                </a:solidFill>
                <a:latin typeface="Garet"/>
                <a:ea typeface="Garet"/>
                <a:cs typeface="Garet"/>
                <a:sym typeface="Garet"/>
              </a:rPr>
              <a:t>AI adalah konsep besar yang mencakup segala bentuk kecerdasan buatan.</a:t>
            </a:r>
          </a:p>
          <a:p>
            <a:pPr algn="just">
              <a:lnSpc>
                <a:spcPts val="3388"/>
              </a:lnSpc>
            </a:pPr>
            <a:r>
              <a:rPr lang="en-US" sz="2029">
                <a:solidFill>
                  <a:srgbClr val="FFFFFF"/>
                </a:solidFill>
                <a:latin typeface="Garet"/>
                <a:ea typeface="Garet"/>
                <a:cs typeface="Garet"/>
                <a:sym typeface="Garet"/>
              </a:rPr>
              <a:t>dimana, ML dan DL merupakan bagian dari AI</a:t>
            </a:r>
          </a:p>
        </p:txBody>
      </p:sp>
      <p:sp>
        <p:nvSpPr>
          <p:cNvPr name="TextBox 27" id="27"/>
          <p:cNvSpPr txBox="true"/>
          <p:nvPr/>
        </p:nvSpPr>
        <p:spPr>
          <a:xfrm rot="0">
            <a:off x="7212169" y="3881489"/>
            <a:ext cx="3863662" cy="2010037"/>
          </a:xfrm>
          <a:prstGeom prst="rect">
            <a:avLst/>
          </a:prstGeom>
        </p:spPr>
        <p:txBody>
          <a:bodyPr anchor="t" rtlCol="false" tIns="0" lIns="0" bIns="0" rIns="0">
            <a:spAutoFit/>
          </a:bodyPr>
          <a:lstStyle/>
          <a:p>
            <a:pPr algn="l">
              <a:lnSpc>
                <a:spcPts val="3238"/>
              </a:lnSpc>
            </a:pPr>
            <a:r>
              <a:rPr lang="en-US" sz="1939">
                <a:solidFill>
                  <a:srgbClr val="FFFFFF"/>
                </a:solidFill>
                <a:latin typeface="Garet"/>
                <a:ea typeface="Garet"/>
                <a:cs typeface="Garet"/>
                <a:sym typeface="Garet"/>
              </a:rPr>
              <a:t>Machine learning merupakan cara AI belajar menggunakan algoritma dan data</a:t>
            </a:r>
          </a:p>
          <a:p>
            <a:pPr algn="l">
              <a:lnSpc>
                <a:spcPts val="3238"/>
              </a:lnSpc>
            </a:pPr>
            <a:r>
              <a:rPr lang="en-US" sz="1939">
                <a:solidFill>
                  <a:srgbClr val="FFFFFF"/>
                </a:solidFill>
                <a:latin typeface="Garet"/>
                <a:ea typeface="Garet"/>
                <a:cs typeface="Garet"/>
                <a:sym typeface="Garet"/>
              </a:rPr>
              <a:t>ML bisa bekerja tanpa aturan eksplisit</a:t>
            </a:r>
          </a:p>
        </p:txBody>
      </p:sp>
      <p:sp>
        <p:nvSpPr>
          <p:cNvPr name="TextBox 28" id="28"/>
          <p:cNvSpPr txBox="true"/>
          <p:nvPr/>
        </p:nvSpPr>
        <p:spPr>
          <a:xfrm rot="0">
            <a:off x="12314456" y="3576689"/>
            <a:ext cx="4187572" cy="2873135"/>
          </a:xfrm>
          <a:prstGeom prst="rect">
            <a:avLst/>
          </a:prstGeom>
        </p:spPr>
        <p:txBody>
          <a:bodyPr anchor="t" rtlCol="false" tIns="0" lIns="0" bIns="0" rIns="0">
            <a:spAutoFit/>
          </a:bodyPr>
          <a:lstStyle/>
          <a:p>
            <a:pPr algn="l">
              <a:lnSpc>
                <a:spcPts val="2877"/>
              </a:lnSpc>
            </a:pPr>
            <a:r>
              <a:rPr lang="en-US" sz="1722">
                <a:solidFill>
                  <a:srgbClr val="FFFFFF"/>
                </a:solidFill>
                <a:latin typeface="Garet"/>
                <a:ea typeface="Garet"/>
                <a:cs typeface="Garet"/>
                <a:sym typeface="Garet"/>
              </a:rPr>
              <a:t>DL adalah bagian dari ML, tetapi menggunakan jaringan saraf yang lebih dalam dan membutuhkan data besar serta komputasi tinggi.</a:t>
            </a:r>
          </a:p>
          <a:p>
            <a:pPr algn="l">
              <a:lnSpc>
                <a:spcPts val="2877"/>
              </a:lnSpc>
            </a:pPr>
            <a:r>
              <a:rPr lang="en-US" sz="1722">
                <a:solidFill>
                  <a:srgbClr val="FFFFFF"/>
                </a:solidFill>
                <a:latin typeface="Garet"/>
                <a:ea typeface="Garet"/>
                <a:cs typeface="Garet"/>
                <a:sym typeface="Garet"/>
              </a:rPr>
              <a:t>ML bisa menggunakan teknik sederhana seperti pohon keputusan, sedangkan DL menggunakan banyak lapisan neuron buatan.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84686">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685621" y="3118719"/>
            <a:ext cx="4647381" cy="978754"/>
            <a:chOff x="0" y="0"/>
            <a:chExt cx="1128628" cy="237693"/>
          </a:xfrm>
        </p:grpSpPr>
        <p:sp>
          <p:nvSpPr>
            <p:cNvPr name="Freeform 3" id="3"/>
            <p:cNvSpPr/>
            <p:nvPr/>
          </p:nvSpPr>
          <p:spPr>
            <a:xfrm flipH="false" flipV="false" rot="0">
              <a:off x="0" y="0"/>
              <a:ext cx="1128628" cy="237693"/>
            </a:xfrm>
            <a:custGeom>
              <a:avLst/>
              <a:gdLst/>
              <a:ahLst/>
              <a:cxnLst/>
              <a:rect r="r" b="b" t="t" l="l"/>
              <a:pathLst>
                <a:path h="237693" w="1128628">
                  <a:moveTo>
                    <a:pt x="0" y="0"/>
                  </a:moveTo>
                  <a:lnTo>
                    <a:pt x="1128628" y="0"/>
                  </a:lnTo>
                  <a:lnTo>
                    <a:pt x="1128628" y="237693"/>
                  </a:lnTo>
                  <a:lnTo>
                    <a:pt x="0" y="237693"/>
                  </a:lnTo>
                  <a:close/>
                </a:path>
              </a:pathLst>
            </a:custGeom>
            <a:solidFill>
              <a:srgbClr val="D3E8EE"/>
            </a:solidFill>
          </p:spPr>
        </p:sp>
        <p:sp>
          <p:nvSpPr>
            <p:cNvPr name="TextBox 4" id="4"/>
            <p:cNvSpPr txBox="true"/>
            <p:nvPr/>
          </p:nvSpPr>
          <p:spPr>
            <a:xfrm>
              <a:off x="0" y="-38100"/>
              <a:ext cx="1128628" cy="275793"/>
            </a:xfrm>
            <a:prstGeom prst="rect">
              <a:avLst/>
            </a:prstGeom>
          </p:spPr>
          <p:txBody>
            <a:bodyPr anchor="ctr" rtlCol="false" tIns="50800" lIns="50800" bIns="50800" rIns="50800"/>
            <a:lstStyle/>
            <a:p>
              <a:pPr algn="ctr">
                <a:lnSpc>
                  <a:spcPts val="2720"/>
                </a:lnSpc>
              </a:pPr>
            </a:p>
          </p:txBody>
        </p:sp>
      </p:grpSp>
      <p:grpSp>
        <p:nvGrpSpPr>
          <p:cNvPr name="Group 5" id="5"/>
          <p:cNvGrpSpPr/>
          <p:nvPr/>
        </p:nvGrpSpPr>
        <p:grpSpPr>
          <a:xfrm rot="0">
            <a:off x="6965295" y="3118719"/>
            <a:ext cx="4647381" cy="978754"/>
            <a:chOff x="0" y="0"/>
            <a:chExt cx="1128628" cy="237693"/>
          </a:xfrm>
        </p:grpSpPr>
        <p:sp>
          <p:nvSpPr>
            <p:cNvPr name="Freeform 6" id="6"/>
            <p:cNvSpPr/>
            <p:nvPr/>
          </p:nvSpPr>
          <p:spPr>
            <a:xfrm flipH="false" flipV="false" rot="0">
              <a:off x="0" y="0"/>
              <a:ext cx="1128628" cy="237693"/>
            </a:xfrm>
            <a:custGeom>
              <a:avLst/>
              <a:gdLst/>
              <a:ahLst/>
              <a:cxnLst/>
              <a:rect r="r" b="b" t="t" l="l"/>
              <a:pathLst>
                <a:path h="237693" w="1128628">
                  <a:moveTo>
                    <a:pt x="0" y="0"/>
                  </a:moveTo>
                  <a:lnTo>
                    <a:pt x="1128628" y="0"/>
                  </a:lnTo>
                  <a:lnTo>
                    <a:pt x="1128628" y="237693"/>
                  </a:lnTo>
                  <a:lnTo>
                    <a:pt x="0" y="237693"/>
                  </a:lnTo>
                  <a:close/>
                </a:path>
              </a:pathLst>
            </a:custGeom>
            <a:solidFill>
              <a:srgbClr val="D3E8EE"/>
            </a:solidFill>
          </p:spPr>
        </p:sp>
        <p:sp>
          <p:nvSpPr>
            <p:cNvPr name="TextBox 7" id="7"/>
            <p:cNvSpPr txBox="true"/>
            <p:nvPr/>
          </p:nvSpPr>
          <p:spPr>
            <a:xfrm>
              <a:off x="0" y="-38100"/>
              <a:ext cx="1128628" cy="275793"/>
            </a:xfrm>
            <a:prstGeom prst="rect">
              <a:avLst/>
            </a:prstGeom>
          </p:spPr>
          <p:txBody>
            <a:bodyPr anchor="ctr" rtlCol="false" tIns="50800" lIns="50800" bIns="50800" rIns="50800"/>
            <a:lstStyle/>
            <a:p>
              <a:pPr algn="ctr">
                <a:lnSpc>
                  <a:spcPts val="2720"/>
                </a:lnSpc>
              </a:pPr>
            </a:p>
          </p:txBody>
        </p:sp>
      </p:grpSp>
      <p:grpSp>
        <p:nvGrpSpPr>
          <p:cNvPr name="Group 8" id="8"/>
          <p:cNvGrpSpPr/>
          <p:nvPr/>
        </p:nvGrpSpPr>
        <p:grpSpPr>
          <a:xfrm rot="0">
            <a:off x="12397748" y="3118719"/>
            <a:ext cx="4647381" cy="978754"/>
            <a:chOff x="0" y="0"/>
            <a:chExt cx="1128628" cy="237693"/>
          </a:xfrm>
        </p:grpSpPr>
        <p:sp>
          <p:nvSpPr>
            <p:cNvPr name="Freeform 9" id="9"/>
            <p:cNvSpPr/>
            <p:nvPr/>
          </p:nvSpPr>
          <p:spPr>
            <a:xfrm flipH="false" flipV="false" rot="0">
              <a:off x="0" y="0"/>
              <a:ext cx="1128628" cy="237693"/>
            </a:xfrm>
            <a:custGeom>
              <a:avLst/>
              <a:gdLst/>
              <a:ahLst/>
              <a:cxnLst/>
              <a:rect r="r" b="b" t="t" l="l"/>
              <a:pathLst>
                <a:path h="237693" w="1128628">
                  <a:moveTo>
                    <a:pt x="0" y="0"/>
                  </a:moveTo>
                  <a:lnTo>
                    <a:pt x="1128628" y="0"/>
                  </a:lnTo>
                  <a:lnTo>
                    <a:pt x="1128628" y="237693"/>
                  </a:lnTo>
                  <a:lnTo>
                    <a:pt x="0" y="237693"/>
                  </a:lnTo>
                  <a:close/>
                </a:path>
              </a:pathLst>
            </a:custGeom>
            <a:solidFill>
              <a:srgbClr val="D3E8EE"/>
            </a:solidFill>
          </p:spPr>
        </p:sp>
        <p:sp>
          <p:nvSpPr>
            <p:cNvPr name="TextBox 10" id="10"/>
            <p:cNvSpPr txBox="true"/>
            <p:nvPr/>
          </p:nvSpPr>
          <p:spPr>
            <a:xfrm>
              <a:off x="0" y="-38100"/>
              <a:ext cx="1128628" cy="275793"/>
            </a:xfrm>
            <a:prstGeom prst="rect">
              <a:avLst/>
            </a:prstGeom>
          </p:spPr>
          <p:txBody>
            <a:bodyPr anchor="ctr" rtlCol="false" tIns="50800" lIns="50800" bIns="50800" rIns="50800"/>
            <a:lstStyle/>
            <a:p>
              <a:pPr algn="ctr">
                <a:lnSpc>
                  <a:spcPts val="2720"/>
                </a:lnSpc>
              </a:pPr>
            </a:p>
          </p:txBody>
        </p:sp>
      </p:grpSp>
      <p:grpSp>
        <p:nvGrpSpPr>
          <p:cNvPr name="Group 11" id="11"/>
          <p:cNvGrpSpPr/>
          <p:nvPr/>
        </p:nvGrpSpPr>
        <p:grpSpPr>
          <a:xfrm rot="0">
            <a:off x="1685621" y="4255741"/>
            <a:ext cx="4647381" cy="3298373"/>
            <a:chOff x="0" y="0"/>
            <a:chExt cx="1128628" cy="801018"/>
          </a:xfrm>
        </p:grpSpPr>
        <p:sp>
          <p:nvSpPr>
            <p:cNvPr name="Freeform 12" id="12"/>
            <p:cNvSpPr/>
            <p:nvPr/>
          </p:nvSpPr>
          <p:spPr>
            <a:xfrm flipH="false" flipV="false" rot="0">
              <a:off x="0" y="0"/>
              <a:ext cx="1128628" cy="801018"/>
            </a:xfrm>
            <a:custGeom>
              <a:avLst/>
              <a:gdLst/>
              <a:ahLst/>
              <a:cxnLst/>
              <a:rect r="r" b="b" t="t" l="l"/>
              <a:pathLst>
                <a:path h="801018" w="1128628">
                  <a:moveTo>
                    <a:pt x="0" y="0"/>
                  </a:moveTo>
                  <a:lnTo>
                    <a:pt x="1128628" y="0"/>
                  </a:lnTo>
                  <a:lnTo>
                    <a:pt x="1128628" y="801018"/>
                  </a:lnTo>
                  <a:lnTo>
                    <a:pt x="0" y="801018"/>
                  </a:lnTo>
                  <a:close/>
                </a:path>
              </a:pathLst>
            </a:custGeom>
            <a:solidFill>
              <a:srgbClr val="73969F">
                <a:alpha val="48627"/>
              </a:srgbClr>
            </a:solidFill>
            <a:ln w="38100" cap="sq">
              <a:solidFill>
                <a:srgbClr val="FFFFFF">
                  <a:alpha val="48627"/>
                </a:srgbClr>
              </a:solidFill>
              <a:prstDash val="solid"/>
              <a:miter/>
            </a:ln>
          </p:spPr>
        </p:sp>
        <p:sp>
          <p:nvSpPr>
            <p:cNvPr name="TextBox 13" id="13"/>
            <p:cNvSpPr txBox="true"/>
            <p:nvPr/>
          </p:nvSpPr>
          <p:spPr>
            <a:xfrm>
              <a:off x="0" y="-38100"/>
              <a:ext cx="1128628" cy="839118"/>
            </a:xfrm>
            <a:prstGeom prst="rect">
              <a:avLst/>
            </a:prstGeom>
          </p:spPr>
          <p:txBody>
            <a:bodyPr anchor="ctr" rtlCol="false" tIns="50800" lIns="50800" bIns="50800" rIns="50800"/>
            <a:lstStyle/>
            <a:p>
              <a:pPr algn="ctr">
                <a:lnSpc>
                  <a:spcPts val="2720"/>
                </a:lnSpc>
              </a:pPr>
            </a:p>
          </p:txBody>
        </p:sp>
      </p:grpSp>
      <p:grpSp>
        <p:nvGrpSpPr>
          <p:cNvPr name="Group 14" id="14"/>
          <p:cNvGrpSpPr/>
          <p:nvPr/>
        </p:nvGrpSpPr>
        <p:grpSpPr>
          <a:xfrm rot="0">
            <a:off x="6965295" y="4255741"/>
            <a:ext cx="4647381" cy="3298373"/>
            <a:chOff x="0" y="0"/>
            <a:chExt cx="1128628" cy="801018"/>
          </a:xfrm>
        </p:grpSpPr>
        <p:sp>
          <p:nvSpPr>
            <p:cNvPr name="Freeform 15" id="15"/>
            <p:cNvSpPr/>
            <p:nvPr/>
          </p:nvSpPr>
          <p:spPr>
            <a:xfrm flipH="false" flipV="false" rot="0">
              <a:off x="0" y="0"/>
              <a:ext cx="1128628" cy="801018"/>
            </a:xfrm>
            <a:custGeom>
              <a:avLst/>
              <a:gdLst/>
              <a:ahLst/>
              <a:cxnLst/>
              <a:rect r="r" b="b" t="t" l="l"/>
              <a:pathLst>
                <a:path h="801018" w="1128628">
                  <a:moveTo>
                    <a:pt x="0" y="0"/>
                  </a:moveTo>
                  <a:lnTo>
                    <a:pt x="1128628" y="0"/>
                  </a:lnTo>
                  <a:lnTo>
                    <a:pt x="1128628" y="801018"/>
                  </a:lnTo>
                  <a:lnTo>
                    <a:pt x="0" y="801018"/>
                  </a:lnTo>
                  <a:close/>
                </a:path>
              </a:pathLst>
            </a:custGeom>
            <a:solidFill>
              <a:srgbClr val="73969F">
                <a:alpha val="48627"/>
              </a:srgbClr>
            </a:solidFill>
            <a:ln w="38100" cap="sq">
              <a:solidFill>
                <a:srgbClr val="FFFFFF">
                  <a:alpha val="48627"/>
                </a:srgbClr>
              </a:solidFill>
              <a:prstDash val="solid"/>
              <a:miter/>
            </a:ln>
          </p:spPr>
        </p:sp>
        <p:sp>
          <p:nvSpPr>
            <p:cNvPr name="TextBox 16" id="16"/>
            <p:cNvSpPr txBox="true"/>
            <p:nvPr/>
          </p:nvSpPr>
          <p:spPr>
            <a:xfrm>
              <a:off x="0" y="-38100"/>
              <a:ext cx="1128628" cy="839118"/>
            </a:xfrm>
            <a:prstGeom prst="rect">
              <a:avLst/>
            </a:prstGeom>
          </p:spPr>
          <p:txBody>
            <a:bodyPr anchor="ctr" rtlCol="false" tIns="50800" lIns="50800" bIns="50800" rIns="50800"/>
            <a:lstStyle/>
            <a:p>
              <a:pPr algn="ctr">
                <a:lnSpc>
                  <a:spcPts val="2720"/>
                </a:lnSpc>
              </a:pPr>
            </a:p>
          </p:txBody>
        </p:sp>
      </p:grpSp>
      <p:grpSp>
        <p:nvGrpSpPr>
          <p:cNvPr name="Group 17" id="17"/>
          <p:cNvGrpSpPr/>
          <p:nvPr/>
        </p:nvGrpSpPr>
        <p:grpSpPr>
          <a:xfrm rot="0">
            <a:off x="12397748" y="4255741"/>
            <a:ext cx="4647381" cy="3298373"/>
            <a:chOff x="0" y="0"/>
            <a:chExt cx="1128628" cy="801018"/>
          </a:xfrm>
        </p:grpSpPr>
        <p:sp>
          <p:nvSpPr>
            <p:cNvPr name="Freeform 18" id="18"/>
            <p:cNvSpPr/>
            <p:nvPr/>
          </p:nvSpPr>
          <p:spPr>
            <a:xfrm flipH="false" flipV="false" rot="0">
              <a:off x="0" y="0"/>
              <a:ext cx="1128628" cy="801018"/>
            </a:xfrm>
            <a:custGeom>
              <a:avLst/>
              <a:gdLst/>
              <a:ahLst/>
              <a:cxnLst/>
              <a:rect r="r" b="b" t="t" l="l"/>
              <a:pathLst>
                <a:path h="801018" w="1128628">
                  <a:moveTo>
                    <a:pt x="0" y="0"/>
                  </a:moveTo>
                  <a:lnTo>
                    <a:pt x="1128628" y="0"/>
                  </a:lnTo>
                  <a:lnTo>
                    <a:pt x="1128628" y="801018"/>
                  </a:lnTo>
                  <a:lnTo>
                    <a:pt x="0" y="801018"/>
                  </a:lnTo>
                  <a:close/>
                </a:path>
              </a:pathLst>
            </a:custGeom>
            <a:solidFill>
              <a:srgbClr val="73969F">
                <a:alpha val="48627"/>
              </a:srgbClr>
            </a:solidFill>
            <a:ln w="38100" cap="sq">
              <a:solidFill>
                <a:srgbClr val="FFFFFF">
                  <a:alpha val="48627"/>
                </a:srgbClr>
              </a:solidFill>
              <a:prstDash val="solid"/>
              <a:miter/>
            </a:ln>
          </p:spPr>
        </p:sp>
        <p:sp>
          <p:nvSpPr>
            <p:cNvPr name="TextBox 19" id="19"/>
            <p:cNvSpPr txBox="true"/>
            <p:nvPr/>
          </p:nvSpPr>
          <p:spPr>
            <a:xfrm>
              <a:off x="0" y="-38100"/>
              <a:ext cx="1128628" cy="839118"/>
            </a:xfrm>
            <a:prstGeom prst="rect">
              <a:avLst/>
            </a:prstGeom>
          </p:spPr>
          <p:txBody>
            <a:bodyPr anchor="ctr" rtlCol="false" tIns="50800" lIns="50800" bIns="50800" rIns="50800"/>
            <a:lstStyle/>
            <a:p>
              <a:pPr algn="ctr">
                <a:lnSpc>
                  <a:spcPts val="2720"/>
                </a:lnSpc>
              </a:pPr>
            </a:p>
          </p:txBody>
        </p:sp>
      </p:grpSp>
      <p:sp>
        <p:nvSpPr>
          <p:cNvPr name="Freeform 20" id="20"/>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21" id="21"/>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TextBox 22" id="22"/>
          <p:cNvSpPr txBox="true"/>
          <p:nvPr/>
        </p:nvSpPr>
        <p:spPr>
          <a:xfrm rot="0">
            <a:off x="3570113" y="1212343"/>
            <a:ext cx="11006899" cy="1005532"/>
          </a:xfrm>
          <a:prstGeom prst="rect">
            <a:avLst/>
          </a:prstGeom>
        </p:spPr>
        <p:txBody>
          <a:bodyPr anchor="t" rtlCol="false" tIns="0" lIns="0" bIns="0" rIns="0">
            <a:spAutoFit/>
          </a:bodyPr>
          <a:lstStyle/>
          <a:p>
            <a:pPr algn="ctr">
              <a:lnSpc>
                <a:spcPts val="8101"/>
              </a:lnSpc>
            </a:pPr>
            <a:r>
              <a:rPr lang="en-US" b="true" sz="5787">
                <a:solidFill>
                  <a:srgbClr val="FFFFFF"/>
                </a:solidFill>
                <a:latin typeface="Garet Bold"/>
                <a:ea typeface="Garet Bold"/>
                <a:cs typeface="Garet Bold"/>
                <a:sym typeface="Garet Bold"/>
              </a:rPr>
              <a:t>Contoh Penerapan</a:t>
            </a:r>
          </a:p>
        </p:txBody>
      </p:sp>
      <p:sp>
        <p:nvSpPr>
          <p:cNvPr name="TextBox 23" id="23"/>
          <p:cNvSpPr txBox="true"/>
          <p:nvPr/>
        </p:nvSpPr>
        <p:spPr>
          <a:xfrm rot="0">
            <a:off x="2313576" y="3393638"/>
            <a:ext cx="3391471" cy="390818"/>
          </a:xfrm>
          <a:prstGeom prst="rect">
            <a:avLst/>
          </a:prstGeom>
        </p:spPr>
        <p:txBody>
          <a:bodyPr anchor="t" rtlCol="false" tIns="0" lIns="0" bIns="0" rIns="0">
            <a:spAutoFit/>
          </a:bodyPr>
          <a:lstStyle/>
          <a:p>
            <a:pPr algn="ctr">
              <a:lnSpc>
                <a:spcPts val="3333"/>
              </a:lnSpc>
              <a:spcBef>
                <a:spcPct val="0"/>
              </a:spcBef>
            </a:pPr>
            <a:r>
              <a:rPr lang="en-US" b="true" sz="2381">
                <a:solidFill>
                  <a:srgbClr val="112542"/>
                </a:solidFill>
                <a:latin typeface="Garet Bold"/>
                <a:ea typeface="Garet Bold"/>
                <a:cs typeface="Garet Bold"/>
                <a:sym typeface="Garet Bold"/>
              </a:rPr>
              <a:t>Artificial Intelligence</a:t>
            </a:r>
          </a:p>
        </p:txBody>
      </p:sp>
      <p:sp>
        <p:nvSpPr>
          <p:cNvPr name="TextBox 24" id="24"/>
          <p:cNvSpPr txBox="true"/>
          <p:nvPr/>
        </p:nvSpPr>
        <p:spPr>
          <a:xfrm rot="0">
            <a:off x="7439780" y="3393638"/>
            <a:ext cx="3698411" cy="390818"/>
          </a:xfrm>
          <a:prstGeom prst="rect">
            <a:avLst/>
          </a:prstGeom>
        </p:spPr>
        <p:txBody>
          <a:bodyPr anchor="t" rtlCol="false" tIns="0" lIns="0" bIns="0" rIns="0">
            <a:spAutoFit/>
          </a:bodyPr>
          <a:lstStyle/>
          <a:p>
            <a:pPr algn="ctr">
              <a:lnSpc>
                <a:spcPts val="3333"/>
              </a:lnSpc>
              <a:spcBef>
                <a:spcPct val="0"/>
              </a:spcBef>
            </a:pPr>
            <a:r>
              <a:rPr lang="en-US" b="true" sz="2381">
                <a:solidFill>
                  <a:srgbClr val="112542"/>
                </a:solidFill>
                <a:latin typeface="Garet Bold"/>
                <a:ea typeface="Garet Bold"/>
                <a:cs typeface="Garet Bold"/>
                <a:sym typeface="Garet Bold"/>
              </a:rPr>
              <a:t>Machine Learning</a:t>
            </a:r>
          </a:p>
        </p:txBody>
      </p:sp>
      <p:sp>
        <p:nvSpPr>
          <p:cNvPr name="TextBox 25" id="25"/>
          <p:cNvSpPr txBox="true"/>
          <p:nvPr/>
        </p:nvSpPr>
        <p:spPr>
          <a:xfrm rot="0">
            <a:off x="13518980" y="3393638"/>
            <a:ext cx="2404917" cy="390818"/>
          </a:xfrm>
          <a:prstGeom prst="rect">
            <a:avLst/>
          </a:prstGeom>
        </p:spPr>
        <p:txBody>
          <a:bodyPr anchor="t" rtlCol="false" tIns="0" lIns="0" bIns="0" rIns="0">
            <a:spAutoFit/>
          </a:bodyPr>
          <a:lstStyle/>
          <a:p>
            <a:pPr algn="ctr">
              <a:lnSpc>
                <a:spcPts val="3333"/>
              </a:lnSpc>
              <a:spcBef>
                <a:spcPct val="0"/>
              </a:spcBef>
            </a:pPr>
            <a:r>
              <a:rPr lang="en-US" b="true" sz="2381">
                <a:solidFill>
                  <a:srgbClr val="112542"/>
                </a:solidFill>
                <a:latin typeface="Garet Bold"/>
                <a:ea typeface="Garet Bold"/>
                <a:cs typeface="Garet Bold"/>
                <a:sym typeface="Garet Bold"/>
              </a:rPr>
              <a:t>Deep Learning</a:t>
            </a:r>
          </a:p>
        </p:txBody>
      </p:sp>
      <p:sp>
        <p:nvSpPr>
          <p:cNvPr name="TextBox 26" id="26"/>
          <p:cNvSpPr txBox="true"/>
          <p:nvPr/>
        </p:nvSpPr>
        <p:spPr>
          <a:xfrm rot="0">
            <a:off x="1975117" y="4799154"/>
            <a:ext cx="4068388" cy="2000686"/>
          </a:xfrm>
          <a:prstGeom prst="rect">
            <a:avLst/>
          </a:prstGeom>
        </p:spPr>
        <p:txBody>
          <a:bodyPr anchor="t" rtlCol="false" tIns="0" lIns="0" bIns="0" rIns="0">
            <a:spAutoFit/>
          </a:bodyPr>
          <a:lstStyle/>
          <a:p>
            <a:pPr algn="ctr" marL="416655" indent="-208328" lvl="1">
              <a:lnSpc>
                <a:spcPts val="3222"/>
              </a:lnSpc>
              <a:buFont typeface="Arial"/>
              <a:buChar char="•"/>
            </a:pPr>
            <a:r>
              <a:rPr lang="en-US" sz="1929">
                <a:solidFill>
                  <a:srgbClr val="FFFFFF"/>
                </a:solidFill>
                <a:latin typeface="Garet"/>
                <a:ea typeface="Garet"/>
                <a:cs typeface="Garet"/>
                <a:sym typeface="Garet"/>
              </a:rPr>
              <a:t>asisten virtual (Siri, Google Assistant)</a:t>
            </a:r>
          </a:p>
          <a:p>
            <a:pPr algn="ctr" marL="416655" indent="-208328" lvl="1">
              <a:lnSpc>
                <a:spcPts val="3222"/>
              </a:lnSpc>
              <a:buFont typeface="Arial"/>
              <a:buChar char="•"/>
            </a:pPr>
            <a:r>
              <a:rPr lang="en-US" sz="1929">
                <a:solidFill>
                  <a:srgbClr val="FFFFFF"/>
                </a:solidFill>
                <a:latin typeface="Garet"/>
                <a:ea typeface="Garet"/>
                <a:cs typeface="Garet"/>
                <a:sym typeface="Garet"/>
              </a:rPr>
              <a:t>sistem rekomendasi (seperti YouTube, Netflix)</a:t>
            </a:r>
          </a:p>
          <a:p>
            <a:pPr algn="ctr" marL="416655" indent="-208328" lvl="1">
              <a:lnSpc>
                <a:spcPts val="3222"/>
              </a:lnSpc>
              <a:buFont typeface="Arial"/>
              <a:buChar char="•"/>
            </a:pPr>
            <a:r>
              <a:rPr lang="en-US" sz="1929">
                <a:solidFill>
                  <a:srgbClr val="FFFFFF"/>
                </a:solidFill>
                <a:latin typeface="Garet"/>
                <a:ea typeface="Garet"/>
                <a:cs typeface="Garet"/>
                <a:sym typeface="Garet"/>
              </a:rPr>
              <a:t>Chatbot layanan pelanggan</a:t>
            </a:r>
          </a:p>
        </p:txBody>
      </p:sp>
      <p:sp>
        <p:nvSpPr>
          <p:cNvPr name="TextBox 27" id="27"/>
          <p:cNvSpPr txBox="true"/>
          <p:nvPr/>
        </p:nvSpPr>
        <p:spPr>
          <a:xfrm rot="0">
            <a:off x="7198144" y="4789629"/>
            <a:ext cx="3940047" cy="2096567"/>
          </a:xfrm>
          <a:prstGeom prst="rect">
            <a:avLst/>
          </a:prstGeom>
        </p:spPr>
        <p:txBody>
          <a:bodyPr anchor="t" rtlCol="false" tIns="0" lIns="0" bIns="0" rIns="0">
            <a:spAutoFit/>
          </a:bodyPr>
          <a:lstStyle/>
          <a:p>
            <a:pPr algn="ctr" marL="435444" indent="-217722" lvl="1">
              <a:lnSpc>
                <a:spcPts val="3368"/>
              </a:lnSpc>
              <a:buFont typeface="Arial"/>
              <a:buChar char="•"/>
            </a:pPr>
            <a:r>
              <a:rPr lang="en-US" sz="2016">
                <a:solidFill>
                  <a:srgbClr val="FFFFFF"/>
                </a:solidFill>
                <a:latin typeface="Garet"/>
                <a:ea typeface="Garet"/>
                <a:cs typeface="Garet"/>
                <a:sym typeface="Garet"/>
              </a:rPr>
              <a:t>Deteksi spam pada email</a:t>
            </a:r>
          </a:p>
          <a:p>
            <a:pPr algn="ctr" marL="435444" indent="-217722" lvl="1">
              <a:lnSpc>
                <a:spcPts val="3368"/>
              </a:lnSpc>
              <a:buFont typeface="Arial"/>
              <a:buChar char="•"/>
            </a:pPr>
            <a:r>
              <a:rPr lang="en-US" sz="2016">
                <a:solidFill>
                  <a:srgbClr val="FFFFFF"/>
                </a:solidFill>
                <a:latin typeface="Garet"/>
                <a:ea typeface="Garet"/>
                <a:cs typeface="Garet"/>
                <a:sym typeface="Garet"/>
              </a:rPr>
              <a:t>Prediksi harga saham</a:t>
            </a:r>
          </a:p>
          <a:p>
            <a:pPr algn="ctr" marL="435444" indent="-217722" lvl="1">
              <a:lnSpc>
                <a:spcPts val="3368"/>
              </a:lnSpc>
              <a:buFont typeface="Arial"/>
              <a:buChar char="•"/>
            </a:pPr>
            <a:r>
              <a:rPr lang="en-US" sz="2016">
                <a:solidFill>
                  <a:srgbClr val="FFFFFF"/>
                </a:solidFill>
                <a:latin typeface="Garet"/>
                <a:ea typeface="Garet"/>
                <a:cs typeface="Garet"/>
                <a:sym typeface="Garet"/>
              </a:rPr>
              <a:t>Sistem rekomendasi e-commerce (Shopee, Tokopedia)</a:t>
            </a:r>
          </a:p>
        </p:txBody>
      </p:sp>
      <p:sp>
        <p:nvSpPr>
          <p:cNvPr name="TextBox 28" id="28"/>
          <p:cNvSpPr txBox="true"/>
          <p:nvPr/>
        </p:nvSpPr>
        <p:spPr>
          <a:xfrm rot="0">
            <a:off x="12536601" y="4695038"/>
            <a:ext cx="4282000" cy="2520908"/>
          </a:xfrm>
          <a:prstGeom prst="rect">
            <a:avLst/>
          </a:prstGeom>
        </p:spPr>
        <p:txBody>
          <a:bodyPr anchor="t" rtlCol="false" tIns="0" lIns="0" bIns="0" rIns="0">
            <a:spAutoFit/>
          </a:bodyPr>
          <a:lstStyle/>
          <a:p>
            <a:pPr algn="ctr" marL="435444" indent="-217722" lvl="1">
              <a:lnSpc>
                <a:spcPts val="3368"/>
              </a:lnSpc>
              <a:buFont typeface="Arial"/>
              <a:buChar char="•"/>
            </a:pPr>
            <a:r>
              <a:rPr lang="en-US" sz="2016">
                <a:solidFill>
                  <a:srgbClr val="FFFFFF"/>
                </a:solidFill>
                <a:latin typeface="Garet"/>
                <a:ea typeface="Garet"/>
                <a:cs typeface="Garet"/>
                <a:sym typeface="Garet"/>
              </a:rPr>
              <a:t>Pengenalan wajah (Face ID, kamera HP)</a:t>
            </a:r>
          </a:p>
          <a:p>
            <a:pPr algn="ctr" marL="435444" indent="-217722" lvl="1">
              <a:lnSpc>
                <a:spcPts val="3368"/>
              </a:lnSpc>
              <a:buFont typeface="Arial"/>
              <a:buChar char="•"/>
            </a:pPr>
            <a:r>
              <a:rPr lang="en-US" sz="2016">
                <a:solidFill>
                  <a:srgbClr val="FFFFFF"/>
                </a:solidFill>
                <a:latin typeface="Garet"/>
                <a:ea typeface="Garet"/>
                <a:cs typeface="Garet"/>
                <a:sym typeface="Garet"/>
              </a:rPr>
              <a:t>Mobil otonom (Tesla Autopilot)</a:t>
            </a:r>
          </a:p>
          <a:p>
            <a:pPr algn="ctr" marL="435444" indent="-217722" lvl="1">
              <a:lnSpc>
                <a:spcPts val="3368"/>
              </a:lnSpc>
              <a:buFont typeface="Arial"/>
              <a:buChar char="•"/>
            </a:pPr>
            <a:r>
              <a:rPr lang="en-US" sz="2016">
                <a:solidFill>
                  <a:srgbClr val="FFFFFF"/>
                </a:solidFill>
                <a:latin typeface="Garet"/>
                <a:ea typeface="Garet"/>
                <a:cs typeface="Garet"/>
                <a:sym typeface="Garet"/>
              </a:rPr>
              <a:t>Pengenalan suara (Google Voice, Alexa)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84686">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488533" y="3070662"/>
            <a:ext cx="5234487" cy="693767"/>
            <a:chOff x="0" y="0"/>
            <a:chExt cx="1378630" cy="182720"/>
          </a:xfrm>
        </p:grpSpPr>
        <p:sp>
          <p:nvSpPr>
            <p:cNvPr name="Freeform 3" id="3"/>
            <p:cNvSpPr/>
            <p:nvPr/>
          </p:nvSpPr>
          <p:spPr>
            <a:xfrm flipH="false" flipV="false" rot="0">
              <a:off x="0" y="0"/>
              <a:ext cx="1378630" cy="182720"/>
            </a:xfrm>
            <a:custGeom>
              <a:avLst/>
              <a:gdLst/>
              <a:ahLst/>
              <a:cxnLst/>
              <a:rect r="r" b="b" t="t" l="l"/>
              <a:pathLst>
                <a:path h="182720" w="1378630">
                  <a:moveTo>
                    <a:pt x="0" y="0"/>
                  </a:moveTo>
                  <a:lnTo>
                    <a:pt x="1378630" y="0"/>
                  </a:lnTo>
                  <a:lnTo>
                    <a:pt x="1378630" y="182720"/>
                  </a:lnTo>
                  <a:lnTo>
                    <a:pt x="0" y="182720"/>
                  </a:lnTo>
                  <a:close/>
                </a:path>
              </a:pathLst>
            </a:custGeom>
            <a:solidFill>
              <a:srgbClr val="D3E8EE"/>
            </a:solidFill>
          </p:spPr>
        </p:sp>
        <p:sp>
          <p:nvSpPr>
            <p:cNvPr name="TextBox 4" id="4"/>
            <p:cNvSpPr txBox="true"/>
            <p:nvPr/>
          </p:nvSpPr>
          <p:spPr>
            <a:xfrm>
              <a:off x="0" y="-38100"/>
              <a:ext cx="1378630" cy="220820"/>
            </a:xfrm>
            <a:prstGeom prst="rect">
              <a:avLst/>
            </a:prstGeom>
          </p:spPr>
          <p:txBody>
            <a:bodyPr anchor="ctr" rtlCol="false" tIns="50800" lIns="50800" bIns="50800" rIns="50800"/>
            <a:lstStyle/>
            <a:p>
              <a:pPr algn="ctr">
                <a:lnSpc>
                  <a:spcPts val="2720"/>
                </a:lnSpc>
              </a:pPr>
            </a:p>
          </p:txBody>
        </p:sp>
      </p:grpSp>
      <p:grpSp>
        <p:nvGrpSpPr>
          <p:cNvPr name="Group 5" id="5"/>
          <p:cNvGrpSpPr/>
          <p:nvPr/>
        </p:nvGrpSpPr>
        <p:grpSpPr>
          <a:xfrm rot="0">
            <a:off x="1488533" y="5504840"/>
            <a:ext cx="5234487" cy="693767"/>
            <a:chOff x="0" y="0"/>
            <a:chExt cx="1378630" cy="182720"/>
          </a:xfrm>
        </p:grpSpPr>
        <p:sp>
          <p:nvSpPr>
            <p:cNvPr name="Freeform 6" id="6"/>
            <p:cNvSpPr/>
            <p:nvPr/>
          </p:nvSpPr>
          <p:spPr>
            <a:xfrm flipH="false" flipV="false" rot="0">
              <a:off x="0" y="0"/>
              <a:ext cx="1378630" cy="182720"/>
            </a:xfrm>
            <a:custGeom>
              <a:avLst/>
              <a:gdLst/>
              <a:ahLst/>
              <a:cxnLst/>
              <a:rect r="r" b="b" t="t" l="l"/>
              <a:pathLst>
                <a:path h="182720" w="1378630">
                  <a:moveTo>
                    <a:pt x="0" y="0"/>
                  </a:moveTo>
                  <a:lnTo>
                    <a:pt x="1378630" y="0"/>
                  </a:lnTo>
                  <a:lnTo>
                    <a:pt x="1378630" y="182720"/>
                  </a:lnTo>
                  <a:lnTo>
                    <a:pt x="0" y="182720"/>
                  </a:lnTo>
                  <a:close/>
                </a:path>
              </a:pathLst>
            </a:custGeom>
            <a:solidFill>
              <a:srgbClr val="D3E8EE"/>
            </a:solidFill>
          </p:spPr>
        </p:sp>
        <p:sp>
          <p:nvSpPr>
            <p:cNvPr name="TextBox 7" id="7"/>
            <p:cNvSpPr txBox="true"/>
            <p:nvPr/>
          </p:nvSpPr>
          <p:spPr>
            <a:xfrm>
              <a:off x="0" y="-38100"/>
              <a:ext cx="1378630" cy="220820"/>
            </a:xfrm>
            <a:prstGeom prst="rect">
              <a:avLst/>
            </a:prstGeom>
          </p:spPr>
          <p:txBody>
            <a:bodyPr anchor="ctr" rtlCol="false" tIns="50800" lIns="50800" bIns="50800" rIns="50800"/>
            <a:lstStyle/>
            <a:p>
              <a:pPr algn="ctr">
                <a:lnSpc>
                  <a:spcPts val="2720"/>
                </a:lnSpc>
              </a:pPr>
            </a:p>
          </p:txBody>
        </p:sp>
      </p:grpSp>
      <p:grpSp>
        <p:nvGrpSpPr>
          <p:cNvPr name="Group 8" id="8"/>
          <p:cNvGrpSpPr/>
          <p:nvPr/>
        </p:nvGrpSpPr>
        <p:grpSpPr>
          <a:xfrm rot="0">
            <a:off x="1488533" y="4384340"/>
            <a:ext cx="5234487" cy="693767"/>
            <a:chOff x="0" y="0"/>
            <a:chExt cx="1378630" cy="182720"/>
          </a:xfrm>
        </p:grpSpPr>
        <p:sp>
          <p:nvSpPr>
            <p:cNvPr name="Freeform 9" id="9"/>
            <p:cNvSpPr/>
            <p:nvPr/>
          </p:nvSpPr>
          <p:spPr>
            <a:xfrm flipH="false" flipV="false" rot="0">
              <a:off x="0" y="0"/>
              <a:ext cx="1378630" cy="182720"/>
            </a:xfrm>
            <a:custGeom>
              <a:avLst/>
              <a:gdLst/>
              <a:ahLst/>
              <a:cxnLst/>
              <a:rect r="r" b="b" t="t" l="l"/>
              <a:pathLst>
                <a:path h="182720" w="1378630">
                  <a:moveTo>
                    <a:pt x="0" y="0"/>
                  </a:moveTo>
                  <a:lnTo>
                    <a:pt x="1378630" y="0"/>
                  </a:lnTo>
                  <a:lnTo>
                    <a:pt x="1378630" y="182720"/>
                  </a:lnTo>
                  <a:lnTo>
                    <a:pt x="0" y="182720"/>
                  </a:lnTo>
                  <a:close/>
                </a:path>
              </a:pathLst>
            </a:custGeom>
            <a:solidFill>
              <a:srgbClr val="D3E8EE"/>
            </a:solidFill>
          </p:spPr>
        </p:sp>
        <p:sp>
          <p:nvSpPr>
            <p:cNvPr name="TextBox 10" id="10"/>
            <p:cNvSpPr txBox="true"/>
            <p:nvPr/>
          </p:nvSpPr>
          <p:spPr>
            <a:xfrm>
              <a:off x="0" y="-38100"/>
              <a:ext cx="1378630" cy="220820"/>
            </a:xfrm>
            <a:prstGeom prst="rect">
              <a:avLst/>
            </a:prstGeom>
          </p:spPr>
          <p:txBody>
            <a:bodyPr anchor="ctr" rtlCol="false" tIns="50800" lIns="50800" bIns="50800" rIns="50800"/>
            <a:lstStyle/>
            <a:p>
              <a:pPr algn="ctr">
                <a:lnSpc>
                  <a:spcPts val="2720"/>
                </a:lnSpc>
              </a:pPr>
            </a:p>
          </p:txBody>
        </p:sp>
      </p:grpSp>
      <p:grpSp>
        <p:nvGrpSpPr>
          <p:cNvPr name="Group 11" id="11"/>
          <p:cNvGrpSpPr/>
          <p:nvPr/>
        </p:nvGrpSpPr>
        <p:grpSpPr>
          <a:xfrm rot="0">
            <a:off x="1488533" y="6818519"/>
            <a:ext cx="5234487" cy="693767"/>
            <a:chOff x="0" y="0"/>
            <a:chExt cx="1378630" cy="182720"/>
          </a:xfrm>
        </p:grpSpPr>
        <p:sp>
          <p:nvSpPr>
            <p:cNvPr name="Freeform 12" id="12"/>
            <p:cNvSpPr/>
            <p:nvPr/>
          </p:nvSpPr>
          <p:spPr>
            <a:xfrm flipH="false" flipV="false" rot="0">
              <a:off x="0" y="0"/>
              <a:ext cx="1378630" cy="182720"/>
            </a:xfrm>
            <a:custGeom>
              <a:avLst/>
              <a:gdLst/>
              <a:ahLst/>
              <a:cxnLst/>
              <a:rect r="r" b="b" t="t" l="l"/>
              <a:pathLst>
                <a:path h="182720" w="1378630">
                  <a:moveTo>
                    <a:pt x="0" y="0"/>
                  </a:moveTo>
                  <a:lnTo>
                    <a:pt x="1378630" y="0"/>
                  </a:lnTo>
                  <a:lnTo>
                    <a:pt x="1378630" y="182720"/>
                  </a:lnTo>
                  <a:lnTo>
                    <a:pt x="0" y="182720"/>
                  </a:lnTo>
                  <a:close/>
                </a:path>
              </a:pathLst>
            </a:custGeom>
            <a:solidFill>
              <a:srgbClr val="D3E8EE"/>
            </a:solidFill>
          </p:spPr>
        </p:sp>
        <p:sp>
          <p:nvSpPr>
            <p:cNvPr name="TextBox 13" id="13"/>
            <p:cNvSpPr txBox="true"/>
            <p:nvPr/>
          </p:nvSpPr>
          <p:spPr>
            <a:xfrm>
              <a:off x="0" y="-38100"/>
              <a:ext cx="1378630" cy="220820"/>
            </a:xfrm>
            <a:prstGeom prst="rect">
              <a:avLst/>
            </a:prstGeom>
          </p:spPr>
          <p:txBody>
            <a:bodyPr anchor="ctr" rtlCol="false" tIns="50800" lIns="50800" bIns="50800" rIns="50800"/>
            <a:lstStyle/>
            <a:p>
              <a:pPr algn="ctr">
                <a:lnSpc>
                  <a:spcPts val="2720"/>
                </a:lnSpc>
              </a:pPr>
            </a:p>
          </p:txBody>
        </p:sp>
      </p:grpSp>
      <p:sp>
        <p:nvSpPr>
          <p:cNvPr name="Freeform 14" id="14"/>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15" id="15"/>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TextBox 16" id="16"/>
          <p:cNvSpPr txBox="true"/>
          <p:nvPr/>
        </p:nvSpPr>
        <p:spPr>
          <a:xfrm rot="0">
            <a:off x="357275" y="666756"/>
            <a:ext cx="17573450" cy="1429516"/>
          </a:xfrm>
          <a:prstGeom prst="rect">
            <a:avLst/>
          </a:prstGeom>
        </p:spPr>
        <p:txBody>
          <a:bodyPr anchor="t" rtlCol="false" tIns="0" lIns="0" bIns="0" rIns="0">
            <a:spAutoFit/>
          </a:bodyPr>
          <a:lstStyle/>
          <a:p>
            <a:pPr algn="ctr">
              <a:lnSpc>
                <a:spcPts val="5732"/>
              </a:lnSpc>
            </a:pPr>
            <a:r>
              <a:rPr lang="en-US" sz="4094" b="true">
                <a:solidFill>
                  <a:srgbClr val="FFFFFF"/>
                </a:solidFill>
                <a:latin typeface="Garet Bold"/>
                <a:ea typeface="Garet Bold"/>
                <a:cs typeface="Garet Bold"/>
                <a:sym typeface="Garet Bold"/>
              </a:rPr>
              <a:t>Mengapa Statistisi Perlu Mempelajari Komputasi Statistika</a:t>
            </a:r>
          </a:p>
          <a:p>
            <a:pPr algn="ctr">
              <a:lnSpc>
                <a:spcPts val="5732"/>
              </a:lnSpc>
            </a:pPr>
            <a:r>
              <a:rPr lang="en-US" b="true" sz="4094">
                <a:solidFill>
                  <a:srgbClr val="FFFFFF"/>
                </a:solidFill>
                <a:latin typeface="Garet Bold"/>
                <a:ea typeface="Garet Bold"/>
                <a:cs typeface="Garet Bold"/>
                <a:sym typeface="Garet Bold"/>
              </a:rPr>
              <a:t>dalam Bidang AI, Machine Learning, ANN, dan Deep Learning?</a:t>
            </a:r>
          </a:p>
        </p:txBody>
      </p:sp>
      <p:sp>
        <p:nvSpPr>
          <p:cNvPr name="TextBox 17" id="17"/>
          <p:cNvSpPr txBox="true"/>
          <p:nvPr/>
        </p:nvSpPr>
        <p:spPr>
          <a:xfrm rot="0">
            <a:off x="1601877" y="3221009"/>
            <a:ext cx="5034770" cy="345447"/>
          </a:xfrm>
          <a:prstGeom prst="rect">
            <a:avLst/>
          </a:prstGeom>
        </p:spPr>
        <p:txBody>
          <a:bodyPr anchor="t" rtlCol="false" tIns="0" lIns="0" bIns="0" rIns="0">
            <a:spAutoFit/>
          </a:bodyPr>
          <a:lstStyle/>
          <a:p>
            <a:pPr algn="ctr">
              <a:lnSpc>
                <a:spcPts val="2814"/>
              </a:lnSpc>
              <a:spcBef>
                <a:spcPct val="0"/>
              </a:spcBef>
            </a:pPr>
            <a:r>
              <a:rPr lang="en-US" b="true" sz="2010">
                <a:solidFill>
                  <a:srgbClr val="112542"/>
                </a:solidFill>
                <a:latin typeface="Garet Bold"/>
                <a:ea typeface="Garet Bold"/>
                <a:cs typeface="Garet Bold"/>
                <a:sym typeface="Garet Bold"/>
              </a:rPr>
              <a:t>AI dan ML Berbasis konsep statistik</a:t>
            </a:r>
          </a:p>
        </p:txBody>
      </p:sp>
      <p:sp>
        <p:nvSpPr>
          <p:cNvPr name="TextBox 18" id="18"/>
          <p:cNvSpPr txBox="true"/>
          <p:nvPr/>
        </p:nvSpPr>
        <p:spPr>
          <a:xfrm rot="0">
            <a:off x="1574907" y="5466740"/>
            <a:ext cx="5061739" cy="744334"/>
          </a:xfrm>
          <a:prstGeom prst="rect">
            <a:avLst/>
          </a:prstGeom>
        </p:spPr>
        <p:txBody>
          <a:bodyPr anchor="t" rtlCol="false" tIns="0" lIns="0" bIns="0" rIns="0">
            <a:spAutoFit/>
          </a:bodyPr>
          <a:lstStyle/>
          <a:p>
            <a:pPr algn="ctr">
              <a:lnSpc>
                <a:spcPts val="3073"/>
              </a:lnSpc>
              <a:spcBef>
                <a:spcPct val="0"/>
              </a:spcBef>
            </a:pPr>
            <a:r>
              <a:rPr lang="en-US" b="true" sz="2195">
                <a:solidFill>
                  <a:srgbClr val="112542"/>
                </a:solidFill>
                <a:latin typeface="Garet Bold"/>
                <a:ea typeface="Garet Bold"/>
                <a:cs typeface="Garet Bold"/>
                <a:sym typeface="Garet Bold"/>
              </a:rPr>
              <a:t>Pengolahan Data (Preprocessing) Membutuhkan Statistika</a:t>
            </a:r>
          </a:p>
        </p:txBody>
      </p:sp>
      <p:sp>
        <p:nvSpPr>
          <p:cNvPr name="TextBox 19" id="19"/>
          <p:cNvSpPr txBox="true"/>
          <p:nvPr/>
        </p:nvSpPr>
        <p:spPr>
          <a:xfrm rot="0">
            <a:off x="1417128" y="4565129"/>
            <a:ext cx="5377298" cy="294089"/>
          </a:xfrm>
          <a:prstGeom prst="rect">
            <a:avLst/>
          </a:prstGeom>
        </p:spPr>
        <p:txBody>
          <a:bodyPr anchor="t" rtlCol="false" tIns="0" lIns="0" bIns="0" rIns="0">
            <a:spAutoFit/>
          </a:bodyPr>
          <a:lstStyle/>
          <a:p>
            <a:pPr algn="ctr">
              <a:lnSpc>
                <a:spcPts val="2419"/>
              </a:lnSpc>
              <a:spcBef>
                <a:spcPct val="0"/>
              </a:spcBef>
            </a:pPr>
            <a:r>
              <a:rPr lang="en-US" b="true" sz="1728">
                <a:solidFill>
                  <a:srgbClr val="112542"/>
                </a:solidFill>
                <a:latin typeface="Garet Bold"/>
                <a:ea typeface="Garet Bold"/>
                <a:cs typeface="Garet Bold"/>
                <a:sym typeface="Garet Bold"/>
              </a:rPr>
              <a:t>ANN &amp; DL Memanfaatkan Optimasi Statistik</a:t>
            </a:r>
          </a:p>
        </p:txBody>
      </p:sp>
      <p:sp>
        <p:nvSpPr>
          <p:cNvPr name="TextBox 20" id="20"/>
          <p:cNvSpPr txBox="true"/>
          <p:nvPr/>
        </p:nvSpPr>
        <p:spPr>
          <a:xfrm rot="0">
            <a:off x="1574907" y="6820674"/>
            <a:ext cx="5061739" cy="744334"/>
          </a:xfrm>
          <a:prstGeom prst="rect">
            <a:avLst/>
          </a:prstGeom>
        </p:spPr>
        <p:txBody>
          <a:bodyPr anchor="t" rtlCol="false" tIns="0" lIns="0" bIns="0" rIns="0">
            <a:spAutoFit/>
          </a:bodyPr>
          <a:lstStyle/>
          <a:p>
            <a:pPr algn="ctr">
              <a:lnSpc>
                <a:spcPts val="3073"/>
              </a:lnSpc>
              <a:spcBef>
                <a:spcPct val="0"/>
              </a:spcBef>
            </a:pPr>
            <a:r>
              <a:rPr lang="en-US" b="true" sz="2195">
                <a:solidFill>
                  <a:srgbClr val="112542"/>
                </a:solidFill>
                <a:latin typeface="Garet Bold"/>
                <a:ea typeface="Garet Bold"/>
                <a:cs typeface="Garet Bold"/>
                <a:sym typeface="Garet Bold"/>
              </a:rPr>
              <a:t>Big Data &amp; Probabilitas dalam AI/ML</a:t>
            </a:r>
          </a:p>
        </p:txBody>
      </p:sp>
      <p:sp>
        <p:nvSpPr>
          <p:cNvPr name="TextBox 21" id="21"/>
          <p:cNvSpPr txBox="true"/>
          <p:nvPr/>
        </p:nvSpPr>
        <p:spPr>
          <a:xfrm rot="0">
            <a:off x="7073077" y="3081133"/>
            <a:ext cx="10186223" cy="920474"/>
          </a:xfrm>
          <a:prstGeom prst="rect">
            <a:avLst/>
          </a:prstGeom>
        </p:spPr>
        <p:txBody>
          <a:bodyPr anchor="t" rtlCol="false" tIns="0" lIns="0" bIns="0" rIns="0">
            <a:spAutoFit/>
          </a:bodyPr>
          <a:lstStyle/>
          <a:p>
            <a:pPr algn="l">
              <a:lnSpc>
                <a:spcPts val="2494"/>
              </a:lnSpc>
            </a:pPr>
            <a:r>
              <a:rPr lang="en-US" sz="1493">
                <a:solidFill>
                  <a:srgbClr val="FFFFFF"/>
                </a:solidFill>
                <a:latin typeface="Garet"/>
                <a:ea typeface="Garet"/>
                <a:cs typeface="Garet"/>
                <a:sym typeface="Garet"/>
              </a:rPr>
              <a:t>ML dan AI menggunakan prinsip statistika seperti regresi, distribusi probabilitas, dan inferensi untuk membangun model prediktif. seperti Regresi Linear dan Logistik digunakan dalam prediksi harga rumah atau klasifikasi spam email, Naïve Bayes menggunakan teori probabilitas untuk klasifikasi teks.</a:t>
            </a:r>
          </a:p>
        </p:txBody>
      </p:sp>
      <p:sp>
        <p:nvSpPr>
          <p:cNvPr name="TextBox 22" id="22"/>
          <p:cNvSpPr txBox="true"/>
          <p:nvPr/>
        </p:nvSpPr>
        <p:spPr>
          <a:xfrm rot="0">
            <a:off x="7073077" y="5515311"/>
            <a:ext cx="9859190" cy="920474"/>
          </a:xfrm>
          <a:prstGeom prst="rect">
            <a:avLst/>
          </a:prstGeom>
        </p:spPr>
        <p:txBody>
          <a:bodyPr anchor="t" rtlCol="false" tIns="0" lIns="0" bIns="0" rIns="0">
            <a:spAutoFit/>
          </a:bodyPr>
          <a:lstStyle/>
          <a:p>
            <a:pPr algn="l">
              <a:lnSpc>
                <a:spcPts val="2494"/>
              </a:lnSpc>
            </a:pPr>
            <a:r>
              <a:rPr lang="en-US" sz="1493">
                <a:solidFill>
                  <a:srgbClr val="FFFFFF"/>
                </a:solidFill>
                <a:latin typeface="Garet"/>
                <a:ea typeface="Garet"/>
                <a:cs typeface="Garet"/>
                <a:sym typeface="Garet"/>
              </a:rPr>
              <a:t>Handling missing data (mean imputation, median, interpolation), Normalisasi &amp; Standarisasi (Z-score, Min-Max Scaling), Feature Selection dengan teknik seperti PCA (Principal Component Analysis).</a:t>
            </a:r>
          </a:p>
        </p:txBody>
      </p:sp>
      <p:sp>
        <p:nvSpPr>
          <p:cNvPr name="TextBox 23" id="23"/>
          <p:cNvSpPr txBox="true"/>
          <p:nvPr/>
        </p:nvSpPr>
        <p:spPr>
          <a:xfrm rot="0">
            <a:off x="7073077" y="4394812"/>
            <a:ext cx="10857648" cy="920474"/>
          </a:xfrm>
          <a:prstGeom prst="rect">
            <a:avLst/>
          </a:prstGeom>
        </p:spPr>
        <p:txBody>
          <a:bodyPr anchor="t" rtlCol="false" tIns="0" lIns="0" bIns="0" rIns="0">
            <a:spAutoFit/>
          </a:bodyPr>
          <a:lstStyle/>
          <a:p>
            <a:pPr algn="l">
              <a:lnSpc>
                <a:spcPts val="2494"/>
              </a:lnSpc>
            </a:pPr>
            <a:r>
              <a:rPr lang="en-US" sz="1493">
                <a:solidFill>
                  <a:srgbClr val="FFFFFF"/>
                </a:solidFill>
                <a:latin typeface="Garet"/>
                <a:ea typeface="Garet"/>
                <a:cs typeface="Garet"/>
                <a:sym typeface="Garet"/>
              </a:rPr>
              <a:t>DL dalam Computer Vision: CNN (Convolutional Neural Network) menggunakan statistik untuk mengenali pola dalam gambar. ANN dalam NLP, seperti GPT menggunakan distribusi statistik untuk</a:t>
            </a:r>
            <a:r>
              <a:rPr lang="en-US" sz="1493">
                <a:solidFill>
                  <a:srgbClr val="FFFFFF"/>
                </a:solidFill>
                <a:latin typeface="Garet"/>
                <a:ea typeface="Garet"/>
                <a:cs typeface="Garet"/>
                <a:sym typeface="Garet"/>
              </a:rPr>
              <a:t> memprediksi kata selanjutnya.</a:t>
            </a:r>
          </a:p>
        </p:txBody>
      </p:sp>
      <p:sp>
        <p:nvSpPr>
          <p:cNvPr name="TextBox 24" id="24"/>
          <p:cNvSpPr txBox="true"/>
          <p:nvPr/>
        </p:nvSpPr>
        <p:spPr>
          <a:xfrm rot="0">
            <a:off x="7073077" y="6828990"/>
            <a:ext cx="9972052" cy="606149"/>
          </a:xfrm>
          <a:prstGeom prst="rect">
            <a:avLst/>
          </a:prstGeom>
        </p:spPr>
        <p:txBody>
          <a:bodyPr anchor="t" rtlCol="false" tIns="0" lIns="0" bIns="0" rIns="0">
            <a:spAutoFit/>
          </a:bodyPr>
          <a:lstStyle/>
          <a:p>
            <a:pPr algn="l">
              <a:lnSpc>
                <a:spcPts val="2494"/>
              </a:lnSpc>
            </a:pPr>
            <a:r>
              <a:rPr lang="en-US" sz="1493">
                <a:solidFill>
                  <a:srgbClr val="FFFFFF"/>
                </a:solidFill>
                <a:latin typeface="Garet"/>
                <a:ea typeface="Garet"/>
                <a:cs typeface="Garet"/>
                <a:sym typeface="Garet"/>
              </a:rPr>
              <a:t>Bayesian Networks untuk decision making, Hidden Markov Models dalam pengenalan suara dan NLP., Gaussian Mixture Models dalam clustering data.</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00000">
                <a:alpha val="100000"/>
              </a:srgbClr>
            </a:gs>
            <a:gs pos="100000">
              <a:srgbClr val="284686">
                <a:alpha val="100000"/>
              </a:srgbClr>
            </a:gs>
          </a:gsLst>
          <a:lin ang="2700000"/>
        </a:gradFill>
      </p:bgPr>
    </p:bg>
    <p:spTree>
      <p:nvGrpSpPr>
        <p:cNvPr id="1" name=""/>
        <p:cNvGrpSpPr/>
        <p:nvPr/>
      </p:nvGrpSpPr>
      <p:grpSpPr>
        <a:xfrm>
          <a:off x="0" y="0"/>
          <a:ext cx="0" cy="0"/>
          <a:chOff x="0" y="0"/>
          <a:chExt cx="0" cy="0"/>
        </a:xfrm>
      </p:grpSpPr>
      <p:grpSp>
        <p:nvGrpSpPr>
          <p:cNvPr name="Group 2" id="2"/>
          <p:cNvGrpSpPr/>
          <p:nvPr/>
        </p:nvGrpSpPr>
        <p:grpSpPr>
          <a:xfrm rot="0">
            <a:off x="1531720" y="7084965"/>
            <a:ext cx="5957328" cy="1236195"/>
            <a:chOff x="0" y="0"/>
            <a:chExt cx="1310917" cy="272026"/>
          </a:xfrm>
        </p:grpSpPr>
        <p:sp>
          <p:nvSpPr>
            <p:cNvPr name="Freeform 3" id="3"/>
            <p:cNvSpPr/>
            <p:nvPr/>
          </p:nvSpPr>
          <p:spPr>
            <a:xfrm flipH="false" flipV="false" rot="0">
              <a:off x="0" y="0"/>
              <a:ext cx="1310917" cy="272026"/>
            </a:xfrm>
            <a:custGeom>
              <a:avLst/>
              <a:gdLst/>
              <a:ahLst/>
              <a:cxnLst/>
              <a:rect r="r" b="b" t="t" l="l"/>
              <a:pathLst>
                <a:path h="272026" w="1310917">
                  <a:moveTo>
                    <a:pt x="0" y="0"/>
                  </a:moveTo>
                  <a:lnTo>
                    <a:pt x="1310917" y="0"/>
                  </a:lnTo>
                  <a:lnTo>
                    <a:pt x="1310917" y="272026"/>
                  </a:lnTo>
                  <a:lnTo>
                    <a:pt x="0" y="272026"/>
                  </a:lnTo>
                  <a:close/>
                </a:path>
              </a:pathLst>
            </a:custGeom>
            <a:solidFill>
              <a:srgbClr val="D3E8EE"/>
            </a:solidFill>
          </p:spPr>
        </p:sp>
        <p:sp>
          <p:nvSpPr>
            <p:cNvPr name="TextBox 4" id="4"/>
            <p:cNvSpPr txBox="true"/>
            <p:nvPr/>
          </p:nvSpPr>
          <p:spPr>
            <a:xfrm>
              <a:off x="0" y="-38100"/>
              <a:ext cx="1310917" cy="310126"/>
            </a:xfrm>
            <a:prstGeom prst="rect">
              <a:avLst/>
            </a:prstGeom>
          </p:spPr>
          <p:txBody>
            <a:bodyPr anchor="ctr" rtlCol="false" tIns="50800" lIns="50800" bIns="50800" rIns="50800"/>
            <a:lstStyle/>
            <a:p>
              <a:pPr algn="ctr">
                <a:lnSpc>
                  <a:spcPts val="2720"/>
                </a:lnSpc>
              </a:pPr>
            </a:p>
          </p:txBody>
        </p:sp>
      </p:grpSp>
      <p:grpSp>
        <p:nvGrpSpPr>
          <p:cNvPr name="Group 5" id="5"/>
          <p:cNvGrpSpPr/>
          <p:nvPr/>
        </p:nvGrpSpPr>
        <p:grpSpPr>
          <a:xfrm rot="0">
            <a:off x="1531720" y="5585688"/>
            <a:ext cx="5957328" cy="1236195"/>
            <a:chOff x="0" y="0"/>
            <a:chExt cx="1310917" cy="272026"/>
          </a:xfrm>
        </p:grpSpPr>
        <p:sp>
          <p:nvSpPr>
            <p:cNvPr name="Freeform 6" id="6"/>
            <p:cNvSpPr/>
            <p:nvPr/>
          </p:nvSpPr>
          <p:spPr>
            <a:xfrm flipH="false" flipV="false" rot="0">
              <a:off x="0" y="0"/>
              <a:ext cx="1310917" cy="272026"/>
            </a:xfrm>
            <a:custGeom>
              <a:avLst/>
              <a:gdLst/>
              <a:ahLst/>
              <a:cxnLst/>
              <a:rect r="r" b="b" t="t" l="l"/>
              <a:pathLst>
                <a:path h="272026" w="1310917">
                  <a:moveTo>
                    <a:pt x="0" y="0"/>
                  </a:moveTo>
                  <a:lnTo>
                    <a:pt x="1310917" y="0"/>
                  </a:lnTo>
                  <a:lnTo>
                    <a:pt x="1310917" y="272026"/>
                  </a:lnTo>
                  <a:lnTo>
                    <a:pt x="0" y="272026"/>
                  </a:lnTo>
                  <a:close/>
                </a:path>
              </a:pathLst>
            </a:custGeom>
            <a:solidFill>
              <a:srgbClr val="D3E8EE"/>
            </a:solidFill>
          </p:spPr>
        </p:sp>
        <p:sp>
          <p:nvSpPr>
            <p:cNvPr name="TextBox 7" id="7"/>
            <p:cNvSpPr txBox="true"/>
            <p:nvPr/>
          </p:nvSpPr>
          <p:spPr>
            <a:xfrm>
              <a:off x="0" y="-38100"/>
              <a:ext cx="1310917" cy="310126"/>
            </a:xfrm>
            <a:prstGeom prst="rect">
              <a:avLst/>
            </a:prstGeom>
          </p:spPr>
          <p:txBody>
            <a:bodyPr anchor="ctr" rtlCol="false" tIns="50800" lIns="50800" bIns="50800" rIns="50800"/>
            <a:lstStyle/>
            <a:p>
              <a:pPr algn="ctr">
                <a:lnSpc>
                  <a:spcPts val="2720"/>
                </a:lnSpc>
              </a:pPr>
            </a:p>
          </p:txBody>
        </p:sp>
      </p:grpSp>
      <p:grpSp>
        <p:nvGrpSpPr>
          <p:cNvPr name="Group 8" id="8"/>
          <p:cNvGrpSpPr/>
          <p:nvPr/>
        </p:nvGrpSpPr>
        <p:grpSpPr>
          <a:xfrm rot="0">
            <a:off x="1531720" y="4086411"/>
            <a:ext cx="5957328" cy="1236195"/>
            <a:chOff x="0" y="0"/>
            <a:chExt cx="1310917" cy="272026"/>
          </a:xfrm>
        </p:grpSpPr>
        <p:sp>
          <p:nvSpPr>
            <p:cNvPr name="Freeform 9" id="9"/>
            <p:cNvSpPr/>
            <p:nvPr/>
          </p:nvSpPr>
          <p:spPr>
            <a:xfrm flipH="false" flipV="false" rot="0">
              <a:off x="0" y="0"/>
              <a:ext cx="1310917" cy="272026"/>
            </a:xfrm>
            <a:custGeom>
              <a:avLst/>
              <a:gdLst/>
              <a:ahLst/>
              <a:cxnLst/>
              <a:rect r="r" b="b" t="t" l="l"/>
              <a:pathLst>
                <a:path h="272026" w="1310917">
                  <a:moveTo>
                    <a:pt x="0" y="0"/>
                  </a:moveTo>
                  <a:lnTo>
                    <a:pt x="1310917" y="0"/>
                  </a:lnTo>
                  <a:lnTo>
                    <a:pt x="1310917" y="272026"/>
                  </a:lnTo>
                  <a:lnTo>
                    <a:pt x="0" y="272026"/>
                  </a:lnTo>
                  <a:close/>
                </a:path>
              </a:pathLst>
            </a:custGeom>
            <a:solidFill>
              <a:srgbClr val="D3E8EE"/>
            </a:solidFill>
          </p:spPr>
        </p:sp>
        <p:sp>
          <p:nvSpPr>
            <p:cNvPr name="TextBox 10" id="10"/>
            <p:cNvSpPr txBox="true"/>
            <p:nvPr/>
          </p:nvSpPr>
          <p:spPr>
            <a:xfrm>
              <a:off x="0" y="-38100"/>
              <a:ext cx="1310917" cy="310126"/>
            </a:xfrm>
            <a:prstGeom prst="rect">
              <a:avLst/>
            </a:prstGeom>
          </p:spPr>
          <p:txBody>
            <a:bodyPr anchor="ctr" rtlCol="false" tIns="50800" lIns="50800" bIns="50800" rIns="50800"/>
            <a:lstStyle/>
            <a:p>
              <a:pPr algn="ctr">
                <a:lnSpc>
                  <a:spcPts val="2720"/>
                </a:lnSpc>
              </a:pPr>
            </a:p>
          </p:txBody>
        </p:sp>
      </p:grpSp>
      <p:sp>
        <p:nvSpPr>
          <p:cNvPr name="Freeform 11" id="11"/>
          <p:cNvSpPr/>
          <p:nvPr/>
        </p:nvSpPr>
        <p:spPr>
          <a:xfrm flipH="false" flipV="false" rot="-2443237">
            <a:off x="-2074981" y="-79793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Freeform 12" id="12"/>
          <p:cNvSpPr/>
          <p:nvPr/>
        </p:nvSpPr>
        <p:spPr>
          <a:xfrm flipH="false" flipV="false" rot="7600236">
            <a:off x="13481615" y="6819827"/>
            <a:ext cx="7127029" cy="4114800"/>
          </a:xfrm>
          <a:custGeom>
            <a:avLst/>
            <a:gdLst/>
            <a:ahLst/>
            <a:cxnLst/>
            <a:rect r="r" b="b" t="t" l="l"/>
            <a:pathLst>
              <a:path h="4114800" w="7127029">
                <a:moveTo>
                  <a:pt x="0" y="0"/>
                </a:moveTo>
                <a:lnTo>
                  <a:pt x="7127029" y="0"/>
                </a:lnTo>
                <a:lnTo>
                  <a:pt x="7127029" y="4114800"/>
                </a:lnTo>
                <a:lnTo>
                  <a:pt x="0" y="4114800"/>
                </a:lnTo>
                <a:lnTo>
                  <a:pt x="0" y="0"/>
                </a:lnTo>
                <a:close/>
              </a:path>
            </a:pathLst>
          </a:custGeom>
          <a:blipFill>
            <a:blip r:embed="rId2">
              <a:alphaModFix amt="19999"/>
              <a:extLst>
                <a:ext uri="{96DAC541-7B7A-43D3-8B79-37D633B846F1}">
                  <asvg:svgBlip xmlns:asvg="http://schemas.microsoft.com/office/drawing/2016/SVG/main" r:embed="rId3"/>
                </a:ext>
              </a:extLst>
            </a:blip>
            <a:stretch>
              <a:fillRect l="0" t="0" r="0" b="0"/>
            </a:stretch>
          </a:blipFill>
        </p:spPr>
      </p:sp>
      <p:sp>
        <p:nvSpPr>
          <p:cNvPr name="TextBox 13" id="13"/>
          <p:cNvSpPr txBox="true"/>
          <p:nvPr/>
        </p:nvSpPr>
        <p:spPr>
          <a:xfrm rot="0">
            <a:off x="662827" y="652416"/>
            <a:ext cx="16962346" cy="2719620"/>
          </a:xfrm>
          <a:prstGeom prst="rect">
            <a:avLst/>
          </a:prstGeom>
        </p:spPr>
        <p:txBody>
          <a:bodyPr anchor="t" rtlCol="false" tIns="0" lIns="0" bIns="0" rIns="0">
            <a:spAutoFit/>
          </a:bodyPr>
          <a:lstStyle/>
          <a:p>
            <a:pPr algn="ctr">
              <a:lnSpc>
                <a:spcPts val="7234"/>
              </a:lnSpc>
            </a:pPr>
            <a:r>
              <a:rPr lang="en-US" sz="5167" b="true">
                <a:solidFill>
                  <a:srgbClr val="FFFFFF"/>
                </a:solidFill>
                <a:latin typeface="Garet Bold"/>
                <a:ea typeface="Garet Bold"/>
                <a:cs typeface="Garet Bold"/>
                <a:sym typeface="Garet Bold"/>
              </a:rPr>
              <a:t>Mengapa seorang statistisi perlu menguasai bahasa pemrograman</a:t>
            </a:r>
          </a:p>
          <a:p>
            <a:pPr algn="ctr">
              <a:lnSpc>
                <a:spcPts val="7234"/>
              </a:lnSpc>
            </a:pPr>
            <a:r>
              <a:rPr lang="en-US" b="true" sz="5167">
                <a:solidFill>
                  <a:srgbClr val="FFFFFF"/>
                </a:solidFill>
                <a:latin typeface="Garet Bold"/>
                <a:ea typeface="Garet Bold"/>
                <a:cs typeface="Garet Bold"/>
                <a:sym typeface="Garet Bold"/>
              </a:rPr>
              <a:t>(R/Python) untuk di bidang AI/ML?</a:t>
            </a:r>
          </a:p>
        </p:txBody>
      </p:sp>
      <p:sp>
        <p:nvSpPr>
          <p:cNvPr name="TextBox 14" id="14"/>
          <p:cNvSpPr txBox="true"/>
          <p:nvPr/>
        </p:nvSpPr>
        <p:spPr>
          <a:xfrm rot="0">
            <a:off x="1630021" y="4234245"/>
            <a:ext cx="5760725" cy="892901"/>
          </a:xfrm>
          <a:prstGeom prst="rect">
            <a:avLst/>
          </a:prstGeom>
        </p:spPr>
        <p:txBody>
          <a:bodyPr anchor="t" rtlCol="false" tIns="0" lIns="0" bIns="0" rIns="0">
            <a:spAutoFit/>
          </a:bodyPr>
          <a:lstStyle/>
          <a:p>
            <a:pPr algn="ctr">
              <a:lnSpc>
                <a:spcPts val="3678"/>
              </a:lnSpc>
              <a:spcBef>
                <a:spcPct val="0"/>
              </a:spcBef>
            </a:pPr>
            <a:r>
              <a:rPr lang="en-US" b="true" sz="2627">
                <a:solidFill>
                  <a:srgbClr val="112542"/>
                </a:solidFill>
                <a:latin typeface="Garet Bold"/>
                <a:ea typeface="Garet Bold"/>
                <a:cs typeface="Garet Bold"/>
                <a:sym typeface="Garet Bold"/>
              </a:rPr>
              <a:t>AI/ML Berbasis pada Pemrograman</a:t>
            </a:r>
          </a:p>
        </p:txBody>
      </p:sp>
      <p:sp>
        <p:nvSpPr>
          <p:cNvPr name="TextBox 15" id="15"/>
          <p:cNvSpPr txBox="true"/>
          <p:nvPr/>
        </p:nvSpPr>
        <p:spPr>
          <a:xfrm rot="0">
            <a:off x="1630021" y="7332594"/>
            <a:ext cx="5760725" cy="892901"/>
          </a:xfrm>
          <a:prstGeom prst="rect">
            <a:avLst/>
          </a:prstGeom>
        </p:spPr>
        <p:txBody>
          <a:bodyPr anchor="t" rtlCol="false" tIns="0" lIns="0" bIns="0" rIns="0">
            <a:spAutoFit/>
          </a:bodyPr>
          <a:lstStyle/>
          <a:p>
            <a:pPr algn="ctr">
              <a:lnSpc>
                <a:spcPts val="3678"/>
              </a:lnSpc>
              <a:spcBef>
                <a:spcPct val="0"/>
              </a:spcBef>
            </a:pPr>
            <a:r>
              <a:rPr lang="en-US" b="true" sz="2627">
                <a:solidFill>
                  <a:srgbClr val="112542"/>
                </a:solidFill>
                <a:latin typeface="Garet Bold"/>
                <a:ea typeface="Garet Bold"/>
                <a:cs typeface="Garet Bold"/>
                <a:sym typeface="Garet Bold"/>
              </a:rPr>
              <a:t>Mendukung Big Data dan Cloud Computing</a:t>
            </a:r>
          </a:p>
        </p:txBody>
      </p:sp>
      <p:sp>
        <p:nvSpPr>
          <p:cNvPr name="TextBox 16" id="16"/>
          <p:cNvSpPr txBox="true"/>
          <p:nvPr/>
        </p:nvSpPr>
        <p:spPr>
          <a:xfrm rot="0">
            <a:off x="1630021" y="5748028"/>
            <a:ext cx="5760725" cy="892901"/>
          </a:xfrm>
          <a:prstGeom prst="rect">
            <a:avLst/>
          </a:prstGeom>
        </p:spPr>
        <p:txBody>
          <a:bodyPr anchor="t" rtlCol="false" tIns="0" lIns="0" bIns="0" rIns="0">
            <a:spAutoFit/>
          </a:bodyPr>
          <a:lstStyle/>
          <a:p>
            <a:pPr algn="ctr">
              <a:lnSpc>
                <a:spcPts val="3678"/>
              </a:lnSpc>
              <a:spcBef>
                <a:spcPct val="0"/>
              </a:spcBef>
            </a:pPr>
            <a:r>
              <a:rPr lang="en-US" b="true" sz="2627">
                <a:solidFill>
                  <a:srgbClr val="112542"/>
                </a:solidFill>
                <a:latin typeface="Garet Bold"/>
                <a:ea typeface="Garet Bold"/>
                <a:cs typeface="Garet Bold"/>
                <a:sym typeface="Garet Bold"/>
              </a:rPr>
              <a:t>Automasi dan Efisiensi dalam Analisis Data</a:t>
            </a:r>
          </a:p>
        </p:txBody>
      </p:sp>
      <p:sp>
        <p:nvSpPr>
          <p:cNvPr name="TextBox 17" id="17"/>
          <p:cNvSpPr txBox="true"/>
          <p:nvPr/>
        </p:nvSpPr>
        <p:spPr>
          <a:xfrm rot="0">
            <a:off x="7838295" y="4305466"/>
            <a:ext cx="9421005" cy="721885"/>
          </a:xfrm>
          <a:prstGeom prst="rect">
            <a:avLst/>
          </a:prstGeom>
        </p:spPr>
        <p:txBody>
          <a:bodyPr anchor="t" rtlCol="false" tIns="0" lIns="0" bIns="0" rIns="0">
            <a:spAutoFit/>
          </a:bodyPr>
          <a:lstStyle/>
          <a:p>
            <a:pPr algn="l">
              <a:lnSpc>
                <a:spcPts val="2986"/>
              </a:lnSpc>
            </a:pPr>
            <a:r>
              <a:rPr lang="en-US" sz="1788">
                <a:solidFill>
                  <a:srgbClr val="FFFFFF"/>
                </a:solidFill>
                <a:latin typeface="Garet"/>
                <a:ea typeface="Garet"/>
                <a:cs typeface="Garet"/>
                <a:sym typeface="Garet"/>
              </a:rPr>
              <a:t>Python dengan scikit-learn untuk Machine Learning.</a:t>
            </a:r>
          </a:p>
          <a:p>
            <a:pPr algn="l">
              <a:lnSpc>
                <a:spcPts val="2986"/>
              </a:lnSpc>
            </a:pPr>
            <a:r>
              <a:rPr lang="en-US" sz="1788">
                <a:solidFill>
                  <a:srgbClr val="FFFFFF"/>
                </a:solidFill>
                <a:latin typeface="Garet"/>
                <a:ea typeface="Garet"/>
                <a:cs typeface="Garet"/>
                <a:sym typeface="Garet"/>
              </a:rPr>
              <a:t>R dengan caret atau tidyverse untuk analisis data dan visualisasi.</a:t>
            </a:r>
          </a:p>
        </p:txBody>
      </p:sp>
      <p:sp>
        <p:nvSpPr>
          <p:cNvPr name="TextBox 18" id="18"/>
          <p:cNvSpPr txBox="true"/>
          <p:nvPr/>
        </p:nvSpPr>
        <p:spPr>
          <a:xfrm rot="0">
            <a:off x="7774071" y="7304019"/>
            <a:ext cx="9485229" cy="721885"/>
          </a:xfrm>
          <a:prstGeom prst="rect">
            <a:avLst/>
          </a:prstGeom>
        </p:spPr>
        <p:txBody>
          <a:bodyPr anchor="t" rtlCol="false" tIns="0" lIns="0" bIns="0" rIns="0">
            <a:spAutoFit/>
          </a:bodyPr>
          <a:lstStyle/>
          <a:p>
            <a:pPr algn="l">
              <a:lnSpc>
                <a:spcPts val="2986"/>
              </a:lnSpc>
            </a:pPr>
            <a:r>
              <a:rPr lang="en-US" sz="1788">
                <a:solidFill>
                  <a:srgbClr val="FFFFFF"/>
                </a:solidFill>
                <a:latin typeface="Garet"/>
                <a:ea typeface="Garet"/>
                <a:cs typeface="Garet"/>
                <a:sym typeface="Garet"/>
              </a:rPr>
              <a:t>AI dan ML sering bekerja dengan big data, yang tidak bisa dianalisis dengan alat statistik tradisional seperti SPSS atau Excel.</a:t>
            </a:r>
          </a:p>
        </p:txBody>
      </p:sp>
      <p:sp>
        <p:nvSpPr>
          <p:cNvPr name="TextBox 19" id="19"/>
          <p:cNvSpPr txBox="true"/>
          <p:nvPr/>
        </p:nvSpPr>
        <p:spPr>
          <a:xfrm rot="0">
            <a:off x="7838295" y="5804743"/>
            <a:ext cx="9421005" cy="721885"/>
          </a:xfrm>
          <a:prstGeom prst="rect">
            <a:avLst/>
          </a:prstGeom>
        </p:spPr>
        <p:txBody>
          <a:bodyPr anchor="t" rtlCol="false" tIns="0" lIns="0" bIns="0" rIns="0">
            <a:spAutoFit/>
          </a:bodyPr>
          <a:lstStyle/>
          <a:p>
            <a:pPr algn="l">
              <a:lnSpc>
                <a:spcPts val="2986"/>
              </a:lnSpc>
            </a:pPr>
            <a:r>
              <a:rPr lang="en-US" sz="1788">
                <a:solidFill>
                  <a:srgbClr val="FFFFFF"/>
                </a:solidFill>
                <a:latin typeface="Garet"/>
                <a:ea typeface="Garet"/>
                <a:cs typeface="Garet"/>
                <a:sym typeface="Garet"/>
              </a:rPr>
              <a:t>Preprocessing data otomatis, Visualisasi data yang interaktif dengan matplotlib (Python) atau ggplot2 (R)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DAGexFEV0BA</dc:identifier>
  <dcterms:modified xsi:type="dcterms:W3CDTF">2011-08-01T06:04:30Z</dcterms:modified>
  <cp:revision>1</cp:revision>
  <dc:title>Artificial Intelligence, Machine Learning, dan Neural Network</dc:title>
</cp:coreProperties>
</file>

<file path=docProps/thumbnail.jpeg>
</file>